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336" r:id="rId2"/>
    <p:sldId id="330" r:id="rId3"/>
    <p:sldId id="331" r:id="rId4"/>
    <p:sldId id="338" r:id="rId5"/>
    <p:sldId id="332" r:id="rId6"/>
    <p:sldId id="341" r:id="rId7"/>
    <p:sldId id="340" r:id="rId8"/>
    <p:sldId id="342" r:id="rId9"/>
    <p:sldId id="344" r:id="rId10"/>
    <p:sldId id="333" r:id="rId11"/>
  </p:sldIdLst>
  <p:sldSz cx="13439775" cy="7559675"/>
  <p:notesSz cx="6797675" cy="9926638"/>
  <p:defaultTextStyle>
    <a:defPPr>
      <a:defRPr lang="ru-RU"/>
    </a:defPPr>
    <a:lvl1pPr marL="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1pPr>
    <a:lvl2pPr marL="49085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2pPr>
    <a:lvl3pPr marL="98170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3pPr>
    <a:lvl4pPr marL="147255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4pPr>
    <a:lvl5pPr marL="196340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5pPr>
    <a:lvl6pPr marL="245425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6pPr>
    <a:lvl7pPr marL="294510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7pPr>
    <a:lvl8pPr marL="3435949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8pPr>
    <a:lvl9pPr marL="3926799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A1DA"/>
    <a:srgbClr val="563F2F"/>
    <a:srgbClr val="42BEB2"/>
    <a:srgbClr val="FDC010"/>
    <a:srgbClr val="D9D3D0"/>
    <a:srgbClr val="2279A9"/>
    <a:srgbClr val="44546A"/>
    <a:srgbClr val="4971B7"/>
    <a:srgbClr val="ED7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6395" autoAdjust="0"/>
  </p:normalViewPr>
  <p:slideViewPr>
    <p:cSldViewPr snapToGrid="0">
      <p:cViewPr varScale="1">
        <p:scale>
          <a:sx n="73" d="100"/>
          <a:sy n="73" d="100"/>
        </p:scale>
        <p:origin x="54" y="6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25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tx1"/>
                </a:solidFill>
                <a:latin typeface="+mj-lt"/>
              </a:rPr>
              <a:t>Отработан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о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+mj-lt"/>
              </a:rPr>
              <a:t>более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smtClean="0">
                <a:solidFill>
                  <a:schemeClr val="accent1"/>
                </a:solidFill>
                <a:latin typeface="+mj-lt"/>
              </a:rPr>
              <a:t>70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вопросов</a:t>
            </a:r>
          </a:p>
        </c:rich>
      </c:tx>
      <c:layout>
        <c:manualLayout>
          <c:xMode val="edge"/>
          <c:yMode val="edge"/>
          <c:x val="0.44297661584872433"/>
          <c:y val="7.1821180894567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9457055378292873E-2"/>
          <c:y val="0.22785592592592596"/>
          <c:w val="0.44216175863313323"/>
          <c:h val="0.6711366596646564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Отработано 78 вопросов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Решено полностью</c:v>
                </c:pt>
                <c:pt idx="1">
                  <c:v>Подано письменное заявление</c:v>
                </c:pt>
                <c:pt idx="2">
                  <c:v>Приглашение на личный прием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</c:v>
                </c:pt>
                <c:pt idx="1">
                  <c:v>24</c:v>
                </c:pt>
                <c:pt idx="2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45628937139012188"/>
          <c:y val="0.33621926517517681"/>
          <c:w val="0.52060663131627127"/>
          <c:h val="0.632228981493155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lnSpc>
                <a:spcPct val="80000"/>
              </a:lnSpc>
              <a:defRPr sz="2000" b="1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tx1"/>
                </a:solidFill>
                <a:latin typeface="+mj-lt"/>
              </a:rPr>
              <a:t>Удовлетворенность решением проблемы </a:t>
            </a:r>
          </a:p>
        </c:rich>
      </c:tx>
      <c:layout>
        <c:manualLayout>
          <c:xMode val="edge"/>
          <c:yMode val="edge"/>
          <c:x val="0.17507668507821803"/>
          <c:y val="0.193553035314272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80000"/>
            </a:lnSpc>
            <a:defRPr sz="2000" b="1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56095238079851584"/>
          <c:y val="0.39928407341396699"/>
          <c:w val="0.28229824697736194"/>
          <c:h val="0.5368509246181719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Удовлетворены решением пробылемы за 5 минут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Удовлетворены </c:v>
                </c:pt>
                <c:pt idx="1">
                  <c:v>Частично удовлетворены</c:v>
                </c:pt>
                <c:pt idx="2">
                  <c:v>Неудовлетворены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60</c:v>
                </c:pt>
                <c:pt idx="1">
                  <c:v>34</c:v>
                </c:pt>
                <c:pt idx="2">
                  <c:v>6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6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7.4831466228864718E-2"/>
          <c:y val="0.35864997052048925"/>
          <c:w val="0.45434090681807499"/>
          <c:h val="0.64135002947951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424A0-314E-4C8E-8C61-0C6E9D21F8CA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29816-93D9-435F-9B53-DC3323A4E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38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986BC-3181-4DC8-8EF0-AA54586A6985}" type="datetimeFigureOut">
              <a:rPr lang="ru-RU" smtClean="0"/>
              <a:t>02.03.2020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125AC-088F-48D9-9199-C78495F93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706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81700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1pPr>
    <a:lvl2pPr marL="490850" algn="l" defTabSz="981700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2pPr>
    <a:lvl3pPr marL="981700" algn="l" defTabSz="981700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3pPr>
    <a:lvl4pPr marL="1472550" algn="l" defTabSz="981700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4pPr>
    <a:lvl5pPr marL="1963400" algn="l" defTabSz="981700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5pPr>
    <a:lvl6pPr marL="2454250" algn="l" defTabSz="981700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6pPr>
    <a:lvl7pPr marL="2945100" algn="l" defTabSz="981700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7pPr>
    <a:lvl8pPr marL="3435949" algn="l" defTabSz="981700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8pPr>
    <a:lvl9pPr marL="3926799" algn="l" defTabSz="981700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39775" cy="77242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258" y="399478"/>
            <a:ext cx="1295259" cy="6939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164" y="2252796"/>
            <a:ext cx="6386243" cy="1655570"/>
          </a:xfrm>
          <a:prstGeom prst="rect">
            <a:avLst/>
          </a:prstGeom>
        </p:spPr>
      </p:pic>
      <p:sp>
        <p:nvSpPr>
          <p:cNvPr id="14" name="Дата 3"/>
          <p:cNvSpPr txBox="1">
            <a:spLocks/>
          </p:cNvSpPr>
          <p:nvPr userDrawn="1"/>
        </p:nvSpPr>
        <p:spPr>
          <a:xfrm>
            <a:off x="682215" y="7006700"/>
            <a:ext cx="3023949" cy="402483"/>
          </a:xfrm>
          <a:prstGeom prst="rect">
            <a:avLst/>
          </a:prstGeom>
        </p:spPr>
        <p:txBody>
          <a:bodyPr vert="horz" lIns="117721" tIns="58860" rIns="117721" bIns="5886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B4923F-6D85-4D3F-A0DF-B0A90AC0DE05}" type="datetimeFigureOut">
              <a:rPr lang="ru-RU" sz="1545" smtClean="0"/>
              <a:pPr/>
              <a:t>02.03.2020</a:t>
            </a:fld>
            <a:endParaRPr lang="ru-RU" sz="1545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0" hasCustomPrompt="1"/>
          </p:nvPr>
        </p:nvSpPr>
        <p:spPr>
          <a:xfrm>
            <a:off x="3581509" y="5067751"/>
            <a:ext cx="7243263" cy="146293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3347" cap="none" baseline="0">
                <a:solidFill>
                  <a:srgbClr val="22A1DA"/>
                </a:solidFill>
                <a:latin typeface="Segoe UI Semibold" panose="020B0702040204020203" pitchFamily="34" charset="0"/>
              </a:defRPr>
            </a:lvl1pPr>
            <a:lvl2pPr marL="588599" indent="0">
              <a:buFontTx/>
              <a:buNone/>
              <a:defRPr sz="2832" cap="all" baseline="0">
                <a:solidFill>
                  <a:srgbClr val="22A1DA"/>
                </a:solidFill>
                <a:latin typeface="Segoe UI Semibold" panose="020B0702040204020203" pitchFamily="34" charset="0"/>
              </a:defRPr>
            </a:lvl2pPr>
            <a:lvl3pPr marL="1177199" indent="0">
              <a:buFontTx/>
              <a:buNone/>
              <a:defRPr sz="2832" cap="all" baseline="0">
                <a:solidFill>
                  <a:srgbClr val="22A1DA"/>
                </a:solidFill>
                <a:latin typeface="Segoe UI "/>
              </a:defRPr>
            </a:lvl3pPr>
            <a:lvl4pPr marL="1765798" indent="0">
              <a:buFontTx/>
              <a:buNone/>
              <a:defRPr sz="2832" cap="all" baseline="0">
                <a:solidFill>
                  <a:srgbClr val="22A1DA"/>
                </a:solidFill>
                <a:latin typeface="Segoe UI "/>
              </a:defRPr>
            </a:lvl4pPr>
            <a:lvl5pPr marL="2354397" indent="0">
              <a:buFontTx/>
              <a:buNone/>
              <a:defRPr sz="2832" cap="all" baseline="0">
                <a:solidFill>
                  <a:srgbClr val="22A1DA"/>
                </a:solidFill>
                <a:latin typeface="Segoe UI "/>
              </a:defRPr>
            </a:lvl5pPr>
          </a:lstStyle>
          <a:p>
            <a:pPr lvl="0"/>
            <a:r>
              <a:rPr lang="ru-RU" dirty="0"/>
              <a:t>Образец текста </a:t>
            </a:r>
            <a:br>
              <a:rPr lang="ru-RU" dirty="0"/>
            </a:br>
            <a:r>
              <a:rPr lang="ru-RU" dirty="0"/>
              <a:t>в несколько строк</a:t>
            </a:r>
          </a:p>
        </p:txBody>
      </p:sp>
    </p:spTree>
    <p:extLst>
      <p:ext uri="{BB962C8B-B14F-4D97-AF65-F5344CB8AC3E}">
        <p14:creationId xmlns:p14="http://schemas.microsoft.com/office/powerpoint/2010/main" val="198960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3186C-48BB-40C9-BCA3-127F0AF18251}" type="datetime1">
              <a:rPr lang="ru-RU" smtClean="0"/>
              <a:t>02.03.2020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85"/>
            <a:ext cx="13439775" cy="1834912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89864" y="294369"/>
            <a:ext cx="7469587" cy="11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0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5584-8A28-4C79-893D-759B39B48282}" type="datetime1">
              <a:rPr lang="ru-RU" smtClean="0"/>
              <a:t>02.03.2020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414" y="-648796"/>
            <a:ext cx="6468127" cy="3026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231" y="-481196"/>
            <a:ext cx="1889052" cy="7559675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89864" y="294369"/>
            <a:ext cx="7469587" cy="11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22A1DA"/>
                </a:solidFill>
              </a:defRPr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788892" y="1601788"/>
            <a:ext cx="11810898" cy="4979987"/>
          </a:xfrm>
        </p:spPr>
        <p:txBody>
          <a:bodyPr/>
          <a:lstStyle>
            <a:lvl1pPr marL="0" indent="0">
              <a:buNone/>
              <a:defRPr/>
            </a:lvl1pPr>
            <a:lvl2pPr marL="588599" indent="0">
              <a:buNone/>
              <a:defRPr/>
            </a:lvl2pPr>
            <a:lvl3pPr marL="1177199" indent="0">
              <a:buNone/>
              <a:defRPr/>
            </a:lvl3pPr>
            <a:lvl4pPr marL="1765798" indent="0">
              <a:buNone/>
              <a:defRPr/>
            </a:lvl4pPr>
            <a:lvl5pPr marL="2354397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323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всем 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10162063" y="1"/>
            <a:ext cx="3277712" cy="14657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87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0300559" y="6188076"/>
            <a:ext cx="3277712" cy="14657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87"/>
          </a:p>
        </p:txBody>
      </p:sp>
    </p:spTree>
    <p:extLst>
      <p:ext uri="{BB962C8B-B14F-4D97-AF65-F5344CB8AC3E}">
        <p14:creationId xmlns:p14="http://schemas.microsoft.com/office/powerpoint/2010/main" val="3573617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85"/>
            <a:ext cx="13439775" cy="183491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6" y="2267902"/>
            <a:ext cx="6803887" cy="4192822"/>
          </a:xfrm>
        </p:spPr>
        <p:txBody>
          <a:bodyPr/>
          <a:lstStyle>
            <a:lvl1pPr>
              <a:defRPr sz="4120"/>
            </a:lvl1pPr>
            <a:lvl2pPr>
              <a:defRPr sz="3605"/>
            </a:lvl2pPr>
            <a:lvl3pPr>
              <a:defRPr sz="3090"/>
            </a:lvl3pPr>
            <a:lvl4pPr>
              <a:defRPr sz="2575"/>
            </a:lvl4pPr>
            <a:lvl5pPr>
              <a:defRPr sz="2575"/>
            </a:lvl5pPr>
            <a:lvl6pPr>
              <a:defRPr sz="2575"/>
            </a:lvl6pPr>
            <a:lvl7pPr>
              <a:defRPr sz="2575"/>
            </a:lvl7pPr>
            <a:lvl8pPr>
              <a:defRPr sz="2575"/>
            </a:lvl8pPr>
            <a:lvl9pPr>
              <a:defRPr sz="257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2060"/>
            </a:lvl1pPr>
            <a:lvl2pPr marL="588599" indent="0">
              <a:buNone/>
              <a:defRPr sz="1802"/>
            </a:lvl2pPr>
            <a:lvl3pPr marL="1177199" indent="0">
              <a:buNone/>
              <a:defRPr sz="1545"/>
            </a:lvl3pPr>
            <a:lvl4pPr marL="1765798" indent="0">
              <a:buNone/>
              <a:defRPr sz="1287"/>
            </a:lvl4pPr>
            <a:lvl5pPr marL="2354397" indent="0">
              <a:buNone/>
              <a:defRPr sz="1287"/>
            </a:lvl5pPr>
            <a:lvl6pPr marL="2942996" indent="0">
              <a:buNone/>
              <a:defRPr sz="1287"/>
            </a:lvl6pPr>
            <a:lvl7pPr marL="3531596" indent="0">
              <a:buNone/>
              <a:defRPr sz="1287"/>
            </a:lvl7pPr>
            <a:lvl8pPr marL="4120195" indent="0">
              <a:buNone/>
              <a:defRPr sz="1287"/>
            </a:lvl8pPr>
            <a:lvl9pPr marL="4708794" indent="0">
              <a:buNone/>
              <a:defRPr sz="12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3C52-DDD9-4805-A455-30AE3A827D5C}" type="datetime1">
              <a:rPr lang="ru-RU" smtClean="0"/>
              <a:t>02.03.2020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89864" y="294369"/>
            <a:ext cx="7469587" cy="11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684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6" y="2267902"/>
            <a:ext cx="6803887" cy="4192822"/>
          </a:xfrm>
        </p:spPr>
        <p:txBody>
          <a:bodyPr anchor="t"/>
          <a:lstStyle>
            <a:lvl1pPr marL="0" indent="0">
              <a:buNone/>
              <a:defRPr sz="4120"/>
            </a:lvl1pPr>
            <a:lvl2pPr marL="588599" indent="0">
              <a:buNone/>
              <a:defRPr sz="3605"/>
            </a:lvl2pPr>
            <a:lvl3pPr marL="1177199" indent="0">
              <a:buNone/>
              <a:defRPr sz="3090"/>
            </a:lvl3pPr>
            <a:lvl4pPr marL="1765798" indent="0">
              <a:buNone/>
              <a:defRPr sz="2575"/>
            </a:lvl4pPr>
            <a:lvl5pPr marL="2354397" indent="0">
              <a:buNone/>
              <a:defRPr sz="2575"/>
            </a:lvl5pPr>
            <a:lvl6pPr marL="2942996" indent="0">
              <a:buNone/>
              <a:defRPr sz="2575"/>
            </a:lvl6pPr>
            <a:lvl7pPr marL="3531596" indent="0">
              <a:buNone/>
              <a:defRPr sz="2575"/>
            </a:lvl7pPr>
            <a:lvl8pPr marL="4120195" indent="0">
              <a:buNone/>
              <a:defRPr sz="2575"/>
            </a:lvl8pPr>
            <a:lvl9pPr marL="4708794" indent="0">
              <a:buNone/>
              <a:defRPr sz="257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2060"/>
            </a:lvl1pPr>
            <a:lvl2pPr marL="588599" indent="0">
              <a:buNone/>
              <a:defRPr sz="1802"/>
            </a:lvl2pPr>
            <a:lvl3pPr marL="1177199" indent="0">
              <a:buNone/>
              <a:defRPr sz="1545"/>
            </a:lvl3pPr>
            <a:lvl4pPr marL="1765798" indent="0">
              <a:buNone/>
              <a:defRPr sz="1287"/>
            </a:lvl4pPr>
            <a:lvl5pPr marL="2354397" indent="0">
              <a:buNone/>
              <a:defRPr sz="1287"/>
            </a:lvl5pPr>
            <a:lvl6pPr marL="2942996" indent="0">
              <a:buNone/>
              <a:defRPr sz="1287"/>
            </a:lvl6pPr>
            <a:lvl7pPr marL="3531596" indent="0">
              <a:buNone/>
              <a:defRPr sz="1287"/>
            </a:lvl7pPr>
            <a:lvl8pPr marL="4120195" indent="0">
              <a:buNone/>
              <a:defRPr sz="1287"/>
            </a:lvl8pPr>
            <a:lvl9pPr marL="4708794" indent="0">
              <a:buNone/>
              <a:defRPr sz="12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7AF22-B8FC-4B84-BCFF-57F43201E774}" type="datetime1">
              <a:rPr lang="ru-RU" smtClean="0"/>
              <a:t>02.03.2020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85"/>
            <a:ext cx="13439775" cy="1834912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89864" y="294369"/>
            <a:ext cx="7469587" cy="11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563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7C4E-F0C2-4D87-8A3D-049C405B9854}" type="datetime1">
              <a:rPr lang="ru-RU" smtClean="0"/>
              <a:t>02.03.2020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780" y="403225"/>
            <a:ext cx="11592215" cy="14605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0576466" y="128589"/>
            <a:ext cx="2654623" cy="1735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87"/>
          </a:p>
        </p:txBody>
      </p:sp>
    </p:spTree>
    <p:extLst>
      <p:ext uri="{BB962C8B-B14F-4D97-AF65-F5344CB8AC3E}">
        <p14:creationId xmlns:p14="http://schemas.microsoft.com/office/powerpoint/2010/main" val="285208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183" y="-4789"/>
            <a:ext cx="13780242" cy="7571687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5920-514C-4E62-9EC1-587C54594C69}" type="datetime1">
              <a:rPr lang="ru-RU" smtClean="0"/>
              <a:t>02.03.2020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2384742" y="2172211"/>
            <a:ext cx="9139129" cy="151530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rgbClr val="22A1DA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sz="3605" b="1" dirty="0"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7430" y="386979"/>
            <a:ext cx="1059756" cy="5677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94" y="311430"/>
            <a:ext cx="2811047" cy="728736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quarter" idx="13" hasCustomPrompt="1"/>
          </p:nvPr>
        </p:nvSpPr>
        <p:spPr>
          <a:xfrm>
            <a:off x="2384742" y="2089703"/>
            <a:ext cx="9612378" cy="1680322"/>
          </a:xfrm>
        </p:spPr>
        <p:txBody>
          <a:bodyPr/>
          <a:lstStyle>
            <a:lvl1pPr marL="0" indent="0">
              <a:buNone/>
              <a:defRPr b="0">
                <a:solidFill>
                  <a:srgbClr val="22A1DA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090" b="1" dirty="0">
                <a:latin typeface="+mn-lt"/>
              </a:rPr>
              <a:t>ПРЕДЛОЖЕНИЯ </a:t>
            </a:r>
            <a:r>
              <a:rPr lang="en-US" sz="3090" b="1" dirty="0">
                <a:latin typeface="+mn-lt"/>
              </a:rPr>
              <a:t/>
            </a:r>
            <a:br>
              <a:rPr lang="en-US" sz="3090" b="1" dirty="0">
                <a:latin typeface="+mn-lt"/>
              </a:rPr>
            </a:br>
            <a:r>
              <a:rPr lang="ru-RU" sz="3090" b="1" dirty="0">
                <a:latin typeface="+mn-lt"/>
              </a:rPr>
              <a:t>ПО РАЗВИТИЮ СОТРУДНИЧЕСТВА </a:t>
            </a:r>
            <a:br>
              <a:rPr lang="ru-RU" sz="3090" b="1" dirty="0">
                <a:latin typeface="+mn-lt"/>
              </a:rPr>
            </a:br>
            <a:r>
              <a:rPr lang="ru-RU" sz="3090" b="1" dirty="0">
                <a:latin typeface="+mn-lt"/>
              </a:rPr>
              <a:t>НУ</a:t>
            </a:r>
            <a:r>
              <a:rPr lang="ru-RU" sz="3090" b="1" baseline="0" dirty="0">
                <a:latin typeface="+mn-lt"/>
              </a:rPr>
              <a:t> И ЕЩЁ ОДНА СТРОЧКА, НЕ БОЛЕЕ</a:t>
            </a:r>
            <a:r>
              <a:rPr lang="ru-RU" sz="3090" b="1" dirty="0">
                <a:latin typeface="+mn-lt"/>
              </a:rPr>
              <a:t> </a:t>
            </a:r>
            <a:endParaRPr lang="en-US" sz="3090" b="1" dirty="0">
              <a:latin typeface="+mn-lt"/>
            </a:endParaRPr>
          </a:p>
        </p:txBody>
      </p:sp>
      <p:sp>
        <p:nvSpPr>
          <p:cNvPr id="16" name="Объект 15"/>
          <p:cNvSpPr>
            <a:spLocks noGrp="1"/>
          </p:cNvSpPr>
          <p:nvPr>
            <p:ph sz="quarter" idx="14" hasCustomPrompt="1"/>
          </p:nvPr>
        </p:nvSpPr>
        <p:spPr>
          <a:xfrm>
            <a:off x="2384742" y="3636920"/>
            <a:ext cx="9612378" cy="1921305"/>
          </a:xfrm>
        </p:spPr>
        <p:txBody>
          <a:bodyPr/>
          <a:lstStyle>
            <a:lvl1pPr marL="0" indent="0">
              <a:buNone/>
              <a:defRPr/>
            </a:lvl1pPr>
            <a:lvl2pPr marL="588599" indent="0">
              <a:buNone/>
              <a:defRPr/>
            </a:lvl2pPr>
            <a:lvl3pPr marL="1177199" indent="0">
              <a:buNone/>
              <a:defRPr/>
            </a:lvl3pPr>
            <a:lvl4pPr marL="1765798" indent="0">
              <a:buNone/>
              <a:defRPr/>
            </a:lvl4pPr>
            <a:lvl5pPr marL="2354397" indent="0">
              <a:buNone/>
              <a:defRPr/>
            </a:lvl5pPr>
          </a:lstStyle>
          <a:p>
            <a:pPr>
              <a:lnSpc>
                <a:spcPct val="100000"/>
              </a:lnSpc>
            </a:pPr>
            <a:r>
              <a:rPr lang="ru-RU" sz="309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Свердловской области и Магаданской области </a:t>
            </a:r>
            <a:br>
              <a:rPr lang="ru-RU" sz="309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ru-RU" sz="309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в сфере реализации инвестиционной политики </a:t>
            </a:r>
            <a:br>
              <a:rPr lang="ru-RU" sz="309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ru-RU" sz="309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и поддержки предпринимательства.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4070572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 категории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1"/>
            <a:ext cx="13439775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87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6986" y="835801"/>
            <a:ext cx="11591807" cy="3144614"/>
          </a:xfrm>
          <a:prstGeom prst="rect">
            <a:avLst/>
          </a:prstGeom>
        </p:spPr>
        <p:txBody>
          <a:bodyPr anchor="b"/>
          <a:lstStyle>
            <a:lvl1pPr>
              <a:defRPr sz="8515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916986" y="4211871"/>
            <a:ext cx="11591807" cy="1653678"/>
          </a:xfrm>
        </p:spPr>
        <p:txBody>
          <a:bodyPr/>
          <a:lstStyle>
            <a:lvl1pPr marL="0" indent="0">
              <a:buNone/>
              <a:defRPr sz="3406">
                <a:solidFill>
                  <a:schemeClr val="bg1">
                    <a:lumMod val="95000"/>
                  </a:schemeClr>
                </a:solidFill>
              </a:defRPr>
            </a:lvl1pPr>
            <a:lvl2pPr marL="648814" indent="0">
              <a:buNone/>
              <a:defRPr sz="2839">
                <a:solidFill>
                  <a:schemeClr val="tx1">
                    <a:tint val="75000"/>
                  </a:schemeClr>
                </a:solidFill>
              </a:defRPr>
            </a:lvl2pPr>
            <a:lvl3pPr marL="1297626" indent="0">
              <a:buNone/>
              <a:defRPr sz="2554">
                <a:solidFill>
                  <a:schemeClr val="tx1">
                    <a:tint val="75000"/>
                  </a:schemeClr>
                </a:solidFill>
              </a:defRPr>
            </a:lvl3pPr>
            <a:lvl4pPr marL="1946439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4pPr>
            <a:lvl5pPr marL="2595252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5pPr>
            <a:lvl6pPr marL="3244065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6pPr>
            <a:lvl7pPr marL="3892877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7pPr>
            <a:lvl8pPr marL="4541691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8pPr>
            <a:lvl9pPr marL="5190503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86" y="7006701"/>
            <a:ext cx="3023949" cy="402483"/>
          </a:xfrm>
        </p:spPr>
        <p:txBody>
          <a:bodyPr/>
          <a:lstStyle/>
          <a:p>
            <a:fld id="{31E36DDC-4A08-44C5-9D60-A12B19258A96}" type="datetime1">
              <a:rPr lang="ru-RU" smtClean="0"/>
              <a:t>02.03.2020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1925" y="7006701"/>
            <a:ext cx="4535925" cy="402483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1842" y="7006701"/>
            <a:ext cx="3023949" cy="402483"/>
          </a:xfrm>
        </p:spPr>
        <p:txBody>
          <a:bodyPr/>
          <a:lstStyle/>
          <a:p>
            <a:fld id="{3463CF0B-0AF5-49AC-8D18-C5BD401C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69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 категории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1"/>
            <a:ext cx="13439775" cy="7559675"/>
          </a:xfrm>
          <a:prstGeom prst="rect">
            <a:avLst/>
          </a:prstGeom>
          <a:solidFill>
            <a:srgbClr val="42B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87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6986" y="835801"/>
            <a:ext cx="11591807" cy="3144614"/>
          </a:xfrm>
          <a:prstGeom prst="rect">
            <a:avLst/>
          </a:prstGeom>
        </p:spPr>
        <p:txBody>
          <a:bodyPr anchor="b"/>
          <a:lstStyle>
            <a:lvl1pPr>
              <a:defRPr sz="8515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916986" y="4211871"/>
            <a:ext cx="11591807" cy="1653678"/>
          </a:xfrm>
        </p:spPr>
        <p:txBody>
          <a:bodyPr/>
          <a:lstStyle>
            <a:lvl1pPr marL="0" indent="0">
              <a:buNone/>
              <a:defRPr sz="3406">
                <a:solidFill>
                  <a:schemeClr val="bg1">
                    <a:lumMod val="95000"/>
                  </a:schemeClr>
                </a:solidFill>
              </a:defRPr>
            </a:lvl1pPr>
            <a:lvl2pPr marL="648814" indent="0">
              <a:buNone/>
              <a:defRPr sz="2839">
                <a:solidFill>
                  <a:schemeClr val="tx1">
                    <a:tint val="75000"/>
                  </a:schemeClr>
                </a:solidFill>
              </a:defRPr>
            </a:lvl2pPr>
            <a:lvl3pPr marL="1297626" indent="0">
              <a:buNone/>
              <a:defRPr sz="2554">
                <a:solidFill>
                  <a:schemeClr val="tx1">
                    <a:tint val="75000"/>
                  </a:schemeClr>
                </a:solidFill>
              </a:defRPr>
            </a:lvl3pPr>
            <a:lvl4pPr marL="1946439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4pPr>
            <a:lvl5pPr marL="2595252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5pPr>
            <a:lvl6pPr marL="3244065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6pPr>
            <a:lvl7pPr marL="3892877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7pPr>
            <a:lvl8pPr marL="4541691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8pPr>
            <a:lvl9pPr marL="5190503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86" y="7006701"/>
            <a:ext cx="3023949" cy="402483"/>
          </a:xfrm>
        </p:spPr>
        <p:txBody>
          <a:bodyPr/>
          <a:lstStyle/>
          <a:p>
            <a:fld id="{CE6296CE-3B93-4ABF-BA9F-26A2E43FEDF4}" type="datetime1">
              <a:rPr lang="ru-RU" smtClean="0"/>
              <a:t>02.03.2020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1925" y="7006701"/>
            <a:ext cx="4535925" cy="402483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1842" y="7006701"/>
            <a:ext cx="3023949" cy="402483"/>
          </a:xfrm>
        </p:spPr>
        <p:txBody>
          <a:bodyPr/>
          <a:lstStyle/>
          <a:p>
            <a:fld id="{3463CF0B-0AF5-49AC-8D18-C5BD401C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24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 категории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1"/>
            <a:ext cx="13439775" cy="75596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87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6986" y="835801"/>
            <a:ext cx="11591807" cy="3144614"/>
          </a:xfrm>
          <a:prstGeom prst="rect">
            <a:avLst/>
          </a:prstGeom>
        </p:spPr>
        <p:txBody>
          <a:bodyPr anchor="b"/>
          <a:lstStyle>
            <a:lvl1pPr>
              <a:defRPr sz="8515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916986" y="4211871"/>
            <a:ext cx="11591807" cy="1653678"/>
          </a:xfrm>
        </p:spPr>
        <p:txBody>
          <a:bodyPr/>
          <a:lstStyle>
            <a:lvl1pPr marL="0" indent="0">
              <a:buNone/>
              <a:defRPr sz="340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48814" indent="0">
              <a:buNone/>
              <a:defRPr sz="2839">
                <a:solidFill>
                  <a:schemeClr val="tx1">
                    <a:tint val="75000"/>
                  </a:schemeClr>
                </a:solidFill>
              </a:defRPr>
            </a:lvl2pPr>
            <a:lvl3pPr marL="1297626" indent="0">
              <a:buNone/>
              <a:defRPr sz="2554">
                <a:solidFill>
                  <a:schemeClr val="tx1">
                    <a:tint val="75000"/>
                  </a:schemeClr>
                </a:solidFill>
              </a:defRPr>
            </a:lvl3pPr>
            <a:lvl4pPr marL="1946439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4pPr>
            <a:lvl5pPr marL="2595252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5pPr>
            <a:lvl6pPr marL="3244065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6pPr>
            <a:lvl7pPr marL="3892877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7pPr>
            <a:lvl8pPr marL="4541691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8pPr>
            <a:lvl9pPr marL="5190503" indent="0">
              <a:buNone/>
              <a:defRPr sz="2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923986" y="7006701"/>
            <a:ext cx="3023949" cy="402483"/>
          </a:xfrm>
        </p:spPr>
        <p:txBody>
          <a:bodyPr/>
          <a:lstStyle/>
          <a:p>
            <a:fld id="{45CBCA27-9637-4502-8D04-843C389AB007}" type="datetime1">
              <a:rPr lang="ru-RU" smtClean="0"/>
              <a:t>02.03.2020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1925" y="7006701"/>
            <a:ext cx="4535925" cy="402483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91842" y="7006701"/>
            <a:ext cx="3023949" cy="402483"/>
          </a:xfrm>
        </p:spPr>
        <p:txBody>
          <a:bodyPr/>
          <a:lstStyle/>
          <a:p>
            <a:fld id="{3463CF0B-0AF5-49AC-8D18-C5BD401C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87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85"/>
            <a:ext cx="13439775" cy="183491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20FDC-D86C-4374-A8E9-40CB2053C484}" type="datetime1">
              <a:rPr lang="ru-RU" smtClean="0"/>
              <a:t>02.03.2020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89864" y="294369"/>
            <a:ext cx="7469587" cy="11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32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7" y="1884672"/>
            <a:ext cx="11591807" cy="3144614"/>
          </a:xfrm>
          <a:prstGeom prst="rect">
            <a:avLst/>
          </a:prstGeom>
        </p:spPr>
        <p:txBody>
          <a:bodyPr anchor="b"/>
          <a:lstStyle>
            <a:lvl1pPr>
              <a:defRPr sz="772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7" y="5059036"/>
            <a:ext cx="11591807" cy="1653678"/>
          </a:xfrm>
        </p:spPr>
        <p:txBody>
          <a:bodyPr/>
          <a:lstStyle>
            <a:lvl1pPr marL="0" indent="0">
              <a:buNone/>
              <a:defRPr sz="3090">
                <a:solidFill>
                  <a:schemeClr val="tx1"/>
                </a:solidFill>
              </a:defRPr>
            </a:lvl1pPr>
            <a:lvl2pPr marL="588599" indent="0">
              <a:buNone/>
              <a:defRPr sz="2575">
                <a:solidFill>
                  <a:schemeClr val="tx1">
                    <a:tint val="75000"/>
                  </a:schemeClr>
                </a:solidFill>
              </a:defRPr>
            </a:lvl2pPr>
            <a:lvl3pPr marL="1177199" indent="0">
              <a:buNone/>
              <a:defRPr sz="2317">
                <a:solidFill>
                  <a:schemeClr val="tx1">
                    <a:tint val="75000"/>
                  </a:schemeClr>
                </a:solidFill>
              </a:defRPr>
            </a:lvl3pPr>
            <a:lvl4pPr marL="1765798" indent="0">
              <a:buNone/>
              <a:defRPr sz="2060">
                <a:solidFill>
                  <a:schemeClr val="tx1">
                    <a:tint val="75000"/>
                  </a:schemeClr>
                </a:solidFill>
              </a:defRPr>
            </a:lvl4pPr>
            <a:lvl5pPr marL="2354397" indent="0">
              <a:buNone/>
              <a:defRPr sz="2060">
                <a:solidFill>
                  <a:schemeClr val="tx1">
                    <a:tint val="75000"/>
                  </a:schemeClr>
                </a:solidFill>
              </a:defRPr>
            </a:lvl5pPr>
            <a:lvl6pPr marL="2942996" indent="0">
              <a:buNone/>
              <a:defRPr sz="2060">
                <a:solidFill>
                  <a:schemeClr val="tx1">
                    <a:tint val="75000"/>
                  </a:schemeClr>
                </a:solidFill>
              </a:defRPr>
            </a:lvl6pPr>
            <a:lvl7pPr marL="3531596" indent="0">
              <a:buNone/>
              <a:defRPr sz="2060">
                <a:solidFill>
                  <a:schemeClr val="tx1">
                    <a:tint val="75000"/>
                  </a:schemeClr>
                </a:solidFill>
              </a:defRPr>
            </a:lvl7pPr>
            <a:lvl8pPr marL="4120195" indent="0">
              <a:buNone/>
              <a:defRPr sz="2060">
                <a:solidFill>
                  <a:schemeClr val="tx1">
                    <a:tint val="75000"/>
                  </a:schemeClr>
                </a:solidFill>
              </a:defRPr>
            </a:lvl8pPr>
            <a:lvl9pPr marL="4708794" indent="0">
              <a:buNone/>
              <a:defRPr sz="20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35EA6-D118-458C-88F4-862D495C49BD}" type="datetime1">
              <a:rPr lang="ru-RU" smtClean="0"/>
              <a:t>02.03.2020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85"/>
            <a:ext cx="13439775" cy="1834912"/>
          </a:xfrm>
          <a:prstGeom prst="rect">
            <a:avLst/>
          </a:prstGeom>
        </p:spPr>
      </p:pic>
      <p:sp>
        <p:nvSpPr>
          <p:cNvPr id="11" name="Title Placeholder 1"/>
          <p:cNvSpPr txBox="1">
            <a:spLocks/>
          </p:cNvSpPr>
          <p:nvPr userDrawn="1"/>
        </p:nvSpPr>
        <p:spPr>
          <a:xfrm>
            <a:off x="789864" y="294369"/>
            <a:ext cx="7469587" cy="1144168"/>
          </a:xfrm>
          <a:prstGeom prst="rect">
            <a:avLst/>
          </a:prstGeom>
        </p:spPr>
        <p:txBody>
          <a:bodyPr vert="horz" lIns="117721" tIns="58860" rIns="117721" bIns="5886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862"/>
              <a:t>Образец заголовка </a:t>
            </a:r>
            <a:r>
              <a:rPr lang="en-US" sz="3862"/>
              <a:t/>
            </a:r>
            <a:br>
              <a:rPr lang="en-US" sz="3862"/>
            </a:br>
            <a:r>
              <a:rPr lang="ru-RU" sz="3862"/>
              <a:t>и ещё немного</a:t>
            </a:r>
            <a:endParaRPr lang="en-US" sz="3862" dirty="0"/>
          </a:p>
        </p:txBody>
      </p:sp>
    </p:spTree>
    <p:extLst>
      <p:ext uri="{BB962C8B-B14F-4D97-AF65-F5344CB8AC3E}">
        <p14:creationId xmlns:p14="http://schemas.microsoft.com/office/powerpoint/2010/main" val="1973867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6" y="2012414"/>
            <a:ext cx="5711904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8" y="2012414"/>
            <a:ext cx="5711904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E574-5432-427E-AC4A-9A5A2EB67F13}" type="datetime1">
              <a:rPr lang="ru-RU" smtClean="0"/>
              <a:t>02.03.2020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85"/>
            <a:ext cx="13439775" cy="1834912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89864" y="294369"/>
            <a:ext cx="7469587" cy="11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43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8" y="1853171"/>
            <a:ext cx="5685654" cy="908210"/>
          </a:xfrm>
        </p:spPr>
        <p:txBody>
          <a:bodyPr anchor="b"/>
          <a:lstStyle>
            <a:lvl1pPr marL="0" indent="0">
              <a:buNone/>
              <a:defRPr sz="3090" b="1"/>
            </a:lvl1pPr>
            <a:lvl2pPr marL="588599" indent="0">
              <a:buNone/>
              <a:defRPr sz="2575" b="1"/>
            </a:lvl2pPr>
            <a:lvl3pPr marL="1177199" indent="0">
              <a:buNone/>
              <a:defRPr sz="2317" b="1"/>
            </a:lvl3pPr>
            <a:lvl4pPr marL="1765798" indent="0">
              <a:buNone/>
              <a:defRPr sz="2060" b="1"/>
            </a:lvl4pPr>
            <a:lvl5pPr marL="2354397" indent="0">
              <a:buNone/>
              <a:defRPr sz="2060" b="1"/>
            </a:lvl5pPr>
            <a:lvl6pPr marL="2942996" indent="0">
              <a:buNone/>
              <a:defRPr sz="2060" b="1"/>
            </a:lvl6pPr>
            <a:lvl7pPr marL="3531596" indent="0">
              <a:buNone/>
              <a:defRPr sz="2060" b="1"/>
            </a:lvl7pPr>
            <a:lvl8pPr marL="4120195" indent="0">
              <a:buNone/>
              <a:defRPr sz="2060" b="1"/>
            </a:lvl8pPr>
            <a:lvl9pPr marL="4708794" indent="0">
              <a:buNone/>
              <a:defRPr sz="206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8" y="2761381"/>
            <a:ext cx="5685654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7" y="1853171"/>
            <a:ext cx="5713654" cy="908210"/>
          </a:xfrm>
        </p:spPr>
        <p:txBody>
          <a:bodyPr anchor="b"/>
          <a:lstStyle>
            <a:lvl1pPr marL="0" indent="0">
              <a:buNone/>
              <a:defRPr sz="3090" b="1"/>
            </a:lvl1pPr>
            <a:lvl2pPr marL="588599" indent="0">
              <a:buNone/>
              <a:defRPr sz="2575" b="1"/>
            </a:lvl2pPr>
            <a:lvl3pPr marL="1177199" indent="0">
              <a:buNone/>
              <a:defRPr sz="2317" b="1"/>
            </a:lvl3pPr>
            <a:lvl4pPr marL="1765798" indent="0">
              <a:buNone/>
              <a:defRPr sz="2060" b="1"/>
            </a:lvl4pPr>
            <a:lvl5pPr marL="2354397" indent="0">
              <a:buNone/>
              <a:defRPr sz="2060" b="1"/>
            </a:lvl5pPr>
            <a:lvl6pPr marL="2942996" indent="0">
              <a:buNone/>
              <a:defRPr sz="2060" b="1"/>
            </a:lvl6pPr>
            <a:lvl7pPr marL="3531596" indent="0">
              <a:buNone/>
              <a:defRPr sz="2060" b="1"/>
            </a:lvl7pPr>
            <a:lvl8pPr marL="4120195" indent="0">
              <a:buNone/>
              <a:defRPr sz="2060" b="1"/>
            </a:lvl8pPr>
            <a:lvl9pPr marL="4708794" indent="0">
              <a:buNone/>
              <a:defRPr sz="206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7" y="2761381"/>
            <a:ext cx="5713654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BCD69-B88D-4E79-BD21-A9B88731344B}" type="datetime1">
              <a:rPr lang="ru-RU" smtClean="0"/>
              <a:t>02.03.2020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85"/>
            <a:ext cx="13439775" cy="1834912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89864" y="294369"/>
            <a:ext cx="7469587" cy="11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и ещё немного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76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7" y="2012414"/>
            <a:ext cx="11591807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6" y="7006702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4DBCD-3890-4209-968B-2ABCEA81BEB1}" type="datetime1">
              <a:rPr lang="ru-RU" smtClean="0"/>
              <a:t>02.03.2020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702"/>
            <a:ext cx="453592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07140" y="7006702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5FD80-C3B9-44E2-96AF-9E09FF081CFC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018" y="226738"/>
            <a:ext cx="776857" cy="9906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652" y="226736"/>
            <a:ext cx="1007460" cy="5397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286" y="6803383"/>
            <a:ext cx="2160461" cy="99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5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1" r:id="rId3"/>
    <p:sldLayoutId id="2147483692" r:id="rId4"/>
    <p:sldLayoutId id="2147483693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73" r:id="rId12"/>
    <p:sldLayoutId id="2147483668" r:id="rId13"/>
    <p:sldLayoutId id="2147483669" r:id="rId14"/>
    <p:sldLayoutId id="2147483677" r:id="rId15"/>
  </p:sldLayoutIdLst>
  <p:hf hdr="0" ftr="0" dt="0"/>
  <p:txStyles>
    <p:titleStyle>
      <a:lvl1pPr algn="l" defTabSz="1177199" rtl="0" eaLnBrk="1" latinLnBrk="0" hangingPunct="1">
        <a:lnSpc>
          <a:spcPct val="90000"/>
        </a:lnSpc>
        <a:spcBef>
          <a:spcPct val="0"/>
        </a:spcBef>
        <a:buNone/>
        <a:defRPr sz="3862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94300" indent="-294300" algn="l" defTabSz="1177199" rtl="0" eaLnBrk="1" latinLnBrk="0" hangingPunct="1">
        <a:lnSpc>
          <a:spcPct val="90000"/>
        </a:lnSpc>
        <a:spcBef>
          <a:spcPts val="1287"/>
        </a:spcBef>
        <a:buClr>
          <a:srgbClr val="22A1DA"/>
        </a:buClr>
        <a:buFont typeface="Segoe UI" panose="020B0502040204020203" pitchFamily="34" charset="0"/>
        <a:buChar char="•"/>
        <a:defRPr sz="3090" kern="1200">
          <a:solidFill>
            <a:schemeClr val="tx1"/>
          </a:solidFill>
          <a:latin typeface="+mn-lt"/>
          <a:ea typeface="+mn-ea"/>
          <a:cs typeface="+mn-cs"/>
        </a:defRPr>
      </a:lvl1pPr>
      <a:lvl2pPr marL="882899" indent="-294300" algn="l" defTabSz="1177199" rtl="0" eaLnBrk="1" latinLnBrk="0" hangingPunct="1">
        <a:lnSpc>
          <a:spcPct val="90000"/>
        </a:lnSpc>
        <a:spcBef>
          <a:spcPts val="644"/>
        </a:spcBef>
        <a:buClr>
          <a:srgbClr val="22A1DA"/>
        </a:buClr>
        <a:buFont typeface="Segoe UI" panose="020B0502040204020203" pitchFamily="34" charset="0"/>
        <a:buChar char="•"/>
        <a:defRPr sz="2317" kern="1200">
          <a:solidFill>
            <a:schemeClr val="tx1"/>
          </a:solidFill>
          <a:latin typeface="+mn-lt"/>
          <a:ea typeface="+mn-ea"/>
          <a:cs typeface="+mn-cs"/>
        </a:defRPr>
      </a:lvl2pPr>
      <a:lvl3pPr marL="1471498" indent="-294300" algn="l" defTabSz="1177199" rtl="0" eaLnBrk="1" latinLnBrk="0" hangingPunct="1">
        <a:lnSpc>
          <a:spcPct val="90000"/>
        </a:lnSpc>
        <a:spcBef>
          <a:spcPts val="644"/>
        </a:spcBef>
        <a:buClr>
          <a:srgbClr val="22A1DA"/>
        </a:buClr>
        <a:buFont typeface="Segoe UI" panose="020B0502040204020203" pitchFamily="34" charset="0"/>
        <a:buChar char="•"/>
        <a:defRPr sz="2060" kern="1200">
          <a:solidFill>
            <a:schemeClr val="tx1"/>
          </a:solidFill>
          <a:latin typeface="+mn-lt"/>
          <a:ea typeface="+mn-ea"/>
          <a:cs typeface="+mn-cs"/>
        </a:defRPr>
      </a:lvl3pPr>
      <a:lvl4pPr marL="2060097" indent="-294300" algn="l" defTabSz="1177199" rtl="0" eaLnBrk="1" latinLnBrk="0" hangingPunct="1">
        <a:lnSpc>
          <a:spcPct val="90000"/>
        </a:lnSpc>
        <a:spcBef>
          <a:spcPts val="644"/>
        </a:spcBef>
        <a:buClr>
          <a:srgbClr val="22A1DA"/>
        </a:buClr>
        <a:buFont typeface="Segoe UI" panose="020B0502040204020203" pitchFamily="34" charset="0"/>
        <a:buChar char="•"/>
        <a:defRPr sz="1802" kern="1200">
          <a:solidFill>
            <a:schemeClr val="tx1"/>
          </a:solidFill>
          <a:latin typeface="+mn-lt"/>
          <a:ea typeface="+mn-ea"/>
          <a:cs typeface="+mn-cs"/>
        </a:defRPr>
      </a:lvl4pPr>
      <a:lvl5pPr marL="2648697" indent="-294300" algn="l" defTabSz="1177199" rtl="0" eaLnBrk="1" latinLnBrk="0" hangingPunct="1">
        <a:lnSpc>
          <a:spcPct val="90000"/>
        </a:lnSpc>
        <a:spcBef>
          <a:spcPts val="644"/>
        </a:spcBef>
        <a:buClr>
          <a:srgbClr val="22A1DA"/>
        </a:buClr>
        <a:buFont typeface="Segoe UI" panose="020B0502040204020203" pitchFamily="34" charset="0"/>
        <a:buChar char="•"/>
        <a:defRPr sz="1545" kern="1200">
          <a:solidFill>
            <a:schemeClr val="tx1"/>
          </a:solidFill>
          <a:latin typeface="+mn-lt"/>
          <a:ea typeface="+mn-ea"/>
          <a:cs typeface="+mn-cs"/>
        </a:defRPr>
      </a:lvl5pPr>
      <a:lvl6pPr marL="3237296" indent="-294300" algn="l" defTabSz="1177199" rtl="0" eaLnBrk="1" latinLnBrk="0" hangingPunct="1">
        <a:lnSpc>
          <a:spcPct val="90000"/>
        </a:lnSpc>
        <a:spcBef>
          <a:spcPts val="644"/>
        </a:spcBef>
        <a:buFont typeface="Arial" panose="020B0604020202020204" pitchFamily="34" charset="0"/>
        <a:buChar char="•"/>
        <a:defRPr sz="2317" kern="1200">
          <a:solidFill>
            <a:schemeClr val="tx1"/>
          </a:solidFill>
          <a:latin typeface="+mn-lt"/>
          <a:ea typeface="+mn-ea"/>
          <a:cs typeface="+mn-cs"/>
        </a:defRPr>
      </a:lvl6pPr>
      <a:lvl7pPr marL="3825895" indent="-294300" algn="l" defTabSz="1177199" rtl="0" eaLnBrk="1" latinLnBrk="0" hangingPunct="1">
        <a:lnSpc>
          <a:spcPct val="90000"/>
        </a:lnSpc>
        <a:spcBef>
          <a:spcPts val="644"/>
        </a:spcBef>
        <a:buFont typeface="Arial" panose="020B0604020202020204" pitchFamily="34" charset="0"/>
        <a:buChar char="•"/>
        <a:defRPr sz="2317" kern="1200">
          <a:solidFill>
            <a:schemeClr val="tx1"/>
          </a:solidFill>
          <a:latin typeface="+mn-lt"/>
          <a:ea typeface="+mn-ea"/>
          <a:cs typeface="+mn-cs"/>
        </a:defRPr>
      </a:lvl7pPr>
      <a:lvl8pPr marL="4414495" indent="-294300" algn="l" defTabSz="1177199" rtl="0" eaLnBrk="1" latinLnBrk="0" hangingPunct="1">
        <a:lnSpc>
          <a:spcPct val="90000"/>
        </a:lnSpc>
        <a:spcBef>
          <a:spcPts val="644"/>
        </a:spcBef>
        <a:buFont typeface="Arial" panose="020B0604020202020204" pitchFamily="34" charset="0"/>
        <a:buChar char="•"/>
        <a:defRPr sz="2317" kern="1200">
          <a:solidFill>
            <a:schemeClr val="tx1"/>
          </a:solidFill>
          <a:latin typeface="+mn-lt"/>
          <a:ea typeface="+mn-ea"/>
          <a:cs typeface="+mn-cs"/>
        </a:defRPr>
      </a:lvl8pPr>
      <a:lvl9pPr marL="5003094" indent="-294300" algn="l" defTabSz="1177199" rtl="0" eaLnBrk="1" latinLnBrk="0" hangingPunct="1">
        <a:lnSpc>
          <a:spcPct val="90000"/>
        </a:lnSpc>
        <a:spcBef>
          <a:spcPts val="644"/>
        </a:spcBef>
        <a:buFont typeface="Arial" panose="020B0604020202020204" pitchFamily="34" charset="0"/>
        <a:buChar char="•"/>
        <a:defRPr sz="23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77199" rtl="0" eaLnBrk="1" latinLnBrk="0" hangingPunct="1">
        <a:defRPr sz="2317" kern="1200">
          <a:solidFill>
            <a:schemeClr val="tx1"/>
          </a:solidFill>
          <a:latin typeface="+mn-lt"/>
          <a:ea typeface="+mn-ea"/>
          <a:cs typeface="+mn-cs"/>
        </a:defRPr>
      </a:lvl1pPr>
      <a:lvl2pPr marL="588599" algn="l" defTabSz="1177199" rtl="0" eaLnBrk="1" latinLnBrk="0" hangingPunct="1">
        <a:defRPr sz="2317" kern="1200">
          <a:solidFill>
            <a:schemeClr val="tx1"/>
          </a:solidFill>
          <a:latin typeface="+mn-lt"/>
          <a:ea typeface="+mn-ea"/>
          <a:cs typeface="+mn-cs"/>
        </a:defRPr>
      </a:lvl2pPr>
      <a:lvl3pPr marL="1177199" algn="l" defTabSz="1177199" rtl="0" eaLnBrk="1" latinLnBrk="0" hangingPunct="1">
        <a:defRPr sz="2317" kern="1200">
          <a:solidFill>
            <a:schemeClr val="tx1"/>
          </a:solidFill>
          <a:latin typeface="+mn-lt"/>
          <a:ea typeface="+mn-ea"/>
          <a:cs typeface="+mn-cs"/>
        </a:defRPr>
      </a:lvl3pPr>
      <a:lvl4pPr marL="1765798" algn="l" defTabSz="1177199" rtl="0" eaLnBrk="1" latinLnBrk="0" hangingPunct="1">
        <a:defRPr sz="2317" kern="1200">
          <a:solidFill>
            <a:schemeClr val="tx1"/>
          </a:solidFill>
          <a:latin typeface="+mn-lt"/>
          <a:ea typeface="+mn-ea"/>
          <a:cs typeface="+mn-cs"/>
        </a:defRPr>
      </a:lvl4pPr>
      <a:lvl5pPr marL="2354397" algn="l" defTabSz="1177199" rtl="0" eaLnBrk="1" latinLnBrk="0" hangingPunct="1">
        <a:defRPr sz="2317" kern="1200">
          <a:solidFill>
            <a:schemeClr val="tx1"/>
          </a:solidFill>
          <a:latin typeface="+mn-lt"/>
          <a:ea typeface="+mn-ea"/>
          <a:cs typeface="+mn-cs"/>
        </a:defRPr>
      </a:lvl5pPr>
      <a:lvl6pPr marL="2942996" algn="l" defTabSz="1177199" rtl="0" eaLnBrk="1" latinLnBrk="0" hangingPunct="1">
        <a:defRPr sz="2317" kern="1200">
          <a:solidFill>
            <a:schemeClr val="tx1"/>
          </a:solidFill>
          <a:latin typeface="+mn-lt"/>
          <a:ea typeface="+mn-ea"/>
          <a:cs typeface="+mn-cs"/>
        </a:defRPr>
      </a:lvl6pPr>
      <a:lvl7pPr marL="3531596" algn="l" defTabSz="1177199" rtl="0" eaLnBrk="1" latinLnBrk="0" hangingPunct="1">
        <a:defRPr sz="2317" kern="1200">
          <a:solidFill>
            <a:schemeClr val="tx1"/>
          </a:solidFill>
          <a:latin typeface="+mn-lt"/>
          <a:ea typeface="+mn-ea"/>
          <a:cs typeface="+mn-cs"/>
        </a:defRPr>
      </a:lvl7pPr>
      <a:lvl8pPr marL="4120195" algn="l" defTabSz="1177199" rtl="0" eaLnBrk="1" latinLnBrk="0" hangingPunct="1">
        <a:defRPr sz="2317" kern="1200">
          <a:solidFill>
            <a:schemeClr val="tx1"/>
          </a:solidFill>
          <a:latin typeface="+mn-lt"/>
          <a:ea typeface="+mn-ea"/>
          <a:cs typeface="+mn-cs"/>
        </a:defRPr>
      </a:lvl8pPr>
      <a:lvl9pPr marL="4708794" algn="l" defTabSz="1177199" rtl="0" eaLnBrk="1" latinLnBrk="0" hangingPunct="1">
        <a:defRPr sz="23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9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jpg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46"/>
          <a:stretch/>
        </p:blipFill>
        <p:spPr>
          <a:xfrm>
            <a:off x="0" y="-91124"/>
            <a:ext cx="13439775" cy="58539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039"/>
            <a:ext cx="13439775" cy="78124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576" y="5597714"/>
            <a:ext cx="2284049" cy="7299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684" y="6614925"/>
            <a:ext cx="835941" cy="552688"/>
          </a:xfrm>
          <a:prstGeom prst="rect">
            <a:avLst/>
          </a:prstGeom>
        </p:spPr>
      </p:pic>
      <p:sp>
        <p:nvSpPr>
          <p:cNvPr id="8" name="object 8"/>
          <p:cNvSpPr txBox="1">
            <a:spLocks/>
          </p:cNvSpPr>
          <p:nvPr/>
        </p:nvSpPr>
        <p:spPr>
          <a:xfrm>
            <a:off x="-314182" y="5168703"/>
            <a:ext cx="9709608" cy="1490146"/>
          </a:xfrm>
          <a:prstGeom prst="rect">
            <a:avLst/>
          </a:prstGeom>
        </p:spPr>
        <p:txBody>
          <a:bodyPr vert="horz" wrap="square" lIns="0" tIns="12695" rIns="0" bIns="0" rtlCol="0">
            <a:spAutoFit/>
          </a:bodyPr>
          <a:lstStyle>
            <a:lvl1pPr algn="l" defTabSz="11771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62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1303" marR="442418" indent="-2539" algn="ctr">
              <a:lnSpc>
                <a:spcPct val="100000"/>
              </a:lnSpc>
              <a:spcBef>
                <a:spcPts val="100"/>
              </a:spcBef>
            </a:pPr>
            <a:r>
              <a:rPr lang="ru-RU" sz="3200" spc="-100" dirty="0" smtClean="0"/>
              <a:t>О результатах реализации мероприятий по улучшению инвестиционного климата на территории Свердловской области за 2019 год</a:t>
            </a:r>
            <a:endParaRPr lang="ru-RU" sz="3200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58211" y="6896478"/>
            <a:ext cx="4216283" cy="728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rgbClr val="22A1DA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2" dirty="0">
                <a:solidFill>
                  <a:schemeClr val="bg1"/>
                </a:solidFill>
                <a:latin typeface="Segoe UI "/>
                <a:cs typeface="Segoe UI Semilight" panose="020B0402040204020203" pitchFamily="34" charset="0"/>
              </a:rPr>
              <a:t>Министр инвестиций и развития Свердловской области</a:t>
            </a:r>
            <a:endParaRPr lang="en-US" sz="1802" dirty="0">
              <a:solidFill>
                <a:schemeClr val="bg1"/>
              </a:solidFill>
              <a:latin typeface="Segoe UI "/>
              <a:cs typeface="Segoe UI Semilight" panose="020B0402040204020203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4627986" y="6891269"/>
            <a:ext cx="2902307" cy="728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rgbClr val="22A1DA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2" dirty="0">
                <a:solidFill>
                  <a:schemeClr val="bg1"/>
                </a:solidFill>
                <a:latin typeface="Segoe UI "/>
                <a:cs typeface="Segoe UI Semilight" panose="020B0402040204020203" pitchFamily="34" charset="0"/>
              </a:rPr>
              <a:t>Казакова</a:t>
            </a:r>
          </a:p>
          <a:p>
            <a:pPr>
              <a:spcBef>
                <a:spcPts val="0"/>
              </a:spcBef>
            </a:pPr>
            <a:r>
              <a:rPr lang="ru-RU" sz="1802" dirty="0">
                <a:solidFill>
                  <a:schemeClr val="bg1"/>
                </a:solidFill>
                <a:latin typeface="Segoe UI "/>
                <a:cs typeface="Segoe UI Semilight" panose="020B0402040204020203" pitchFamily="34" charset="0"/>
              </a:rPr>
              <a:t>Виктория Владимировна</a:t>
            </a:r>
            <a:endParaRPr lang="en-US" sz="1802" dirty="0">
              <a:solidFill>
                <a:schemeClr val="bg1"/>
              </a:solidFill>
              <a:latin typeface="Segoe UI "/>
              <a:cs typeface="Segoe UI Semilight" panose="020B0402040204020203" pitchFamily="34" charset="0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8175835" y="6891269"/>
            <a:ext cx="2902307" cy="728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rgbClr val="22A1DA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2" dirty="0">
                <a:solidFill>
                  <a:schemeClr val="bg1"/>
                </a:solidFill>
                <a:latin typeface="Segoe UI "/>
                <a:cs typeface="Segoe UI Semilight" panose="020B0402040204020203" pitchFamily="34" charset="0"/>
              </a:rPr>
              <a:t>г. Екатеринбург</a:t>
            </a:r>
            <a:br>
              <a:rPr lang="ru-RU" sz="1802" dirty="0">
                <a:solidFill>
                  <a:schemeClr val="bg1"/>
                </a:solidFill>
                <a:latin typeface="Segoe UI "/>
                <a:cs typeface="Segoe UI Semilight" panose="020B0402040204020203" pitchFamily="34" charset="0"/>
              </a:rPr>
            </a:br>
            <a:r>
              <a:rPr lang="ru-RU" sz="1802" dirty="0">
                <a:solidFill>
                  <a:schemeClr val="bg1"/>
                </a:solidFill>
                <a:latin typeface="Segoe UI "/>
                <a:cs typeface="Segoe UI Semilight" panose="020B0402040204020203" pitchFamily="34" charset="0"/>
              </a:rPr>
              <a:t>3</a:t>
            </a:r>
            <a:r>
              <a:rPr lang="en-US" sz="1802" dirty="0" smtClean="0">
                <a:solidFill>
                  <a:schemeClr val="bg1"/>
                </a:solidFill>
                <a:latin typeface="Segoe UI "/>
                <a:cs typeface="Segoe UI Semilight" panose="020B0402040204020203" pitchFamily="34" charset="0"/>
              </a:rPr>
              <a:t> </a:t>
            </a:r>
            <a:r>
              <a:rPr lang="ru-RU" sz="1802" dirty="0" smtClean="0">
                <a:solidFill>
                  <a:schemeClr val="bg1"/>
                </a:solidFill>
                <a:latin typeface="Segoe UI "/>
                <a:cs typeface="Segoe UI Semilight" panose="020B0402040204020203" pitchFamily="34" charset="0"/>
              </a:rPr>
              <a:t>марта 2020 </a:t>
            </a:r>
            <a:r>
              <a:rPr lang="ru-RU" sz="1802" dirty="0">
                <a:solidFill>
                  <a:schemeClr val="bg1"/>
                </a:solidFill>
                <a:latin typeface="Segoe UI "/>
                <a:cs typeface="Segoe UI Semilight" panose="020B0402040204020203" pitchFamily="34" charset="0"/>
              </a:rPr>
              <a:t>год</a:t>
            </a:r>
            <a:endParaRPr lang="en-US" sz="1802" dirty="0">
              <a:solidFill>
                <a:schemeClr val="bg1"/>
              </a:solidFill>
              <a:latin typeface="Segoe UI 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24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10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08717" y="181247"/>
            <a:ext cx="7469587" cy="1144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Поддержка малого и среднего предпринимательства</a:t>
            </a:r>
            <a:endParaRPr lang="ru-RU" dirty="0"/>
          </a:p>
        </p:txBody>
      </p:sp>
      <p:sp>
        <p:nvSpPr>
          <p:cNvPr id="4" name="object 3"/>
          <p:cNvSpPr txBox="1"/>
          <p:nvPr/>
        </p:nvSpPr>
        <p:spPr>
          <a:xfrm>
            <a:off x="8285095" y="1320546"/>
            <a:ext cx="1648589" cy="3751663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marL="114254">
              <a:lnSpc>
                <a:spcPts val="4773"/>
              </a:lnSpc>
              <a:spcBef>
                <a:spcPts val="95"/>
              </a:spcBef>
            </a:pPr>
            <a:r>
              <a:rPr lang="ru-RU" sz="3200" b="1" spc="-40" dirty="0">
                <a:solidFill>
                  <a:srgbClr val="21A0DA"/>
                </a:solidFill>
                <a:cs typeface="Arial"/>
              </a:rPr>
              <a:t>  </a:t>
            </a:r>
            <a:r>
              <a:rPr lang="ru-RU" sz="3200" b="1" spc="-40" dirty="0" smtClean="0">
                <a:cs typeface="Arial"/>
              </a:rPr>
              <a:t>4</a:t>
            </a:r>
            <a:r>
              <a:rPr lang="en-US" sz="3200" b="1" spc="-40" dirty="0" smtClean="0">
                <a:cs typeface="Arial"/>
              </a:rPr>
              <a:t> </a:t>
            </a:r>
            <a:r>
              <a:rPr lang="ru-RU" sz="3200" b="1" spc="-40" dirty="0" smtClean="0">
                <a:cs typeface="Arial"/>
              </a:rPr>
              <a:t>534</a:t>
            </a:r>
            <a:endParaRPr sz="3200" b="1" dirty="0">
              <a:cs typeface="Arial"/>
            </a:endParaRPr>
          </a:p>
          <a:p>
            <a:pPr marL="358631">
              <a:lnSpc>
                <a:spcPts val="1654"/>
              </a:lnSpc>
            </a:pPr>
            <a:r>
              <a:rPr lang="ru-RU" sz="1100" b="1" spc="-40" dirty="0" smtClean="0">
                <a:cs typeface="Arial"/>
              </a:rPr>
              <a:t>      </a:t>
            </a:r>
            <a:r>
              <a:rPr sz="1100" b="1" spc="-40" dirty="0" err="1" smtClean="0">
                <a:cs typeface="Arial"/>
              </a:rPr>
              <a:t>человек</a:t>
            </a:r>
            <a:r>
              <a:rPr lang="ru-RU" sz="1100" b="1" spc="-40" dirty="0" smtClean="0">
                <a:cs typeface="Arial"/>
              </a:rPr>
              <a:t>а</a:t>
            </a:r>
            <a:endParaRPr sz="1100" b="1" dirty="0">
              <a:cs typeface="Arial"/>
            </a:endParaRPr>
          </a:p>
          <a:p>
            <a:pPr marL="114254">
              <a:lnSpc>
                <a:spcPts val="4773"/>
              </a:lnSpc>
              <a:spcBef>
                <a:spcPts val="1359"/>
              </a:spcBef>
            </a:pPr>
            <a:r>
              <a:rPr lang="ru-RU" sz="3200" b="1" spc="-160" dirty="0">
                <a:cs typeface="Arial"/>
              </a:rPr>
              <a:t>  </a:t>
            </a:r>
            <a:r>
              <a:rPr lang="ru-RU" sz="3200" b="1" spc="-160" dirty="0" smtClean="0">
                <a:cs typeface="Arial"/>
              </a:rPr>
              <a:t>7 906</a:t>
            </a:r>
            <a:endParaRPr sz="3200" b="1" dirty="0">
              <a:cs typeface="Arial"/>
            </a:endParaRPr>
          </a:p>
          <a:p>
            <a:pPr marL="358631">
              <a:lnSpc>
                <a:spcPts val="1654"/>
              </a:lnSpc>
            </a:pPr>
            <a:r>
              <a:rPr lang="ru-RU" sz="1100" b="1" spc="-40" dirty="0" smtClean="0">
                <a:cs typeface="Arial"/>
              </a:rPr>
              <a:t>      человек</a:t>
            </a:r>
            <a:endParaRPr sz="1100" b="1" dirty="0">
              <a:cs typeface="Arial"/>
            </a:endParaRPr>
          </a:p>
          <a:p>
            <a:pPr marL="438608">
              <a:spcBef>
                <a:spcPts val="1110"/>
              </a:spcBef>
            </a:pPr>
            <a:r>
              <a:rPr lang="ru-RU" sz="3200" b="1" spc="-5" dirty="0">
                <a:cs typeface="Arial"/>
              </a:rPr>
              <a:t>118</a:t>
            </a:r>
            <a:endParaRPr sz="3200" b="1" dirty="0">
              <a:cs typeface="Arial"/>
            </a:endParaRPr>
          </a:p>
          <a:p>
            <a:pPr marL="69187">
              <a:spcBef>
                <a:spcPts val="225"/>
              </a:spcBef>
            </a:pPr>
            <a:r>
              <a:rPr lang="ru-RU" sz="1100" b="1" spc="-75" dirty="0">
                <a:cs typeface="Arial"/>
              </a:rPr>
              <a:t>       </a:t>
            </a:r>
            <a:r>
              <a:rPr sz="1100" b="1" spc="-75" dirty="0" err="1">
                <a:cs typeface="Arial"/>
              </a:rPr>
              <a:t>субъектов</a:t>
            </a:r>
            <a:r>
              <a:rPr sz="1100" b="1" spc="-75" dirty="0">
                <a:cs typeface="Arial"/>
              </a:rPr>
              <a:t> </a:t>
            </a:r>
            <a:r>
              <a:rPr sz="1100" b="1" dirty="0">
                <a:cs typeface="Arial"/>
              </a:rPr>
              <a:t>МСП</a:t>
            </a:r>
          </a:p>
          <a:p>
            <a:pPr>
              <a:lnSpc>
                <a:spcPct val="100000"/>
              </a:lnSpc>
            </a:pPr>
            <a:endParaRPr sz="1200" b="1" dirty="0">
              <a:cs typeface="Arial"/>
            </a:endParaRPr>
          </a:p>
          <a:p>
            <a:pPr marL="12695">
              <a:lnSpc>
                <a:spcPts val="4788"/>
              </a:lnSpc>
            </a:pPr>
            <a:r>
              <a:rPr lang="ru-RU" sz="3200" b="1" spc="-225" dirty="0">
                <a:cs typeface="Arial"/>
              </a:rPr>
              <a:t>  </a:t>
            </a:r>
            <a:r>
              <a:rPr sz="3200" b="1" spc="-225" dirty="0">
                <a:cs typeface="Arial"/>
              </a:rPr>
              <a:t>1</a:t>
            </a:r>
            <a:r>
              <a:rPr lang="ru-RU" sz="3200" b="1" spc="-225" dirty="0" smtClean="0">
                <a:cs typeface="Arial"/>
              </a:rPr>
              <a:t>5</a:t>
            </a:r>
            <a:r>
              <a:rPr lang="en-US" sz="3200" b="1" spc="-225" dirty="0">
                <a:cs typeface="Arial"/>
              </a:rPr>
              <a:t> </a:t>
            </a:r>
            <a:r>
              <a:rPr lang="ru-RU" sz="3200" b="1" spc="-225" dirty="0" smtClean="0">
                <a:cs typeface="Arial"/>
              </a:rPr>
              <a:t>212</a:t>
            </a:r>
            <a:endParaRPr sz="3200" b="1" dirty="0">
              <a:cs typeface="Arial"/>
            </a:endParaRPr>
          </a:p>
          <a:p>
            <a:pPr marL="368153">
              <a:lnSpc>
                <a:spcPts val="1669"/>
              </a:lnSpc>
            </a:pPr>
            <a:r>
              <a:rPr lang="ru-RU" sz="1100" b="1" spc="-40" dirty="0" smtClean="0">
                <a:cs typeface="Arial"/>
              </a:rPr>
              <a:t>    </a:t>
            </a:r>
            <a:r>
              <a:rPr sz="1100" b="1" spc="-40" dirty="0" err="1" smtClean="0">
                <a:cs typeface="Arial"/>
              </a:rPr>
              <a:t>человек</a:t>
            </a:r>
            <a:endParaRPr sz="1100" b="1" dirty="0"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9790208" y="1367992"/>
            <a:ext cx="2148676" cy="752123"/>
          </a:xfrm>
          <a:prstGeom prst="rect">
            <a:avLst/>
          </a:prstGeom>
        </p:spPr>
        <p:txBody>
          <a:bodyPr vert="horz" wrap="square" lIns="0" tIns="13329" rIns="0" bIns="0" rtlCol="0">
            <a:spAutoFit/>
          </a:bodyPr>
          <a:lstStyle/>
          <a:p>
            <a:pPr marL="12695" marR="5078">
              <a:spcBef>
                <a:spcPts val="105"/>
              </a:spcBef>
            </a:pPr>
            <a:r>
              <a:rPr sz="1600" spc="-45" dirty="0">
                <a:latin typeface="+mj-lt"/>
                <a:cs typeface="Arial"/>
              </a:rPr>
              <a:t>стали </a:t>
            </a:r>
            <a:r>
              <a:rPr sz="1600" spc="-5" dirty="0">
                <a:latin typeface="+mj-lt"/>
                <a:cs typeface="Arial"/>
              </a:rPr>
              <a:t>участниками </a:t>
            </a:r>
            <a:r>
              <a:rPr sz="1600" spc="-25" dirty="0">
                <a:latin typeface="+mj-lt"/>
                <a:cs typeface="Arial"/>
              </a:rPr>
              <a:t>образовательных  </a:t>
            </a:r>
            <a:r>
              <a:rPr sz="1600" spc="10" dirty="0">
                <a:latin typeface="+mj-lt"/>
                <a:cs typeface="Arial"/>
              </a:rPr>
              <a:t>мероприятий</a:t>
            </a:r>
            <a:endParaRPr sz="1600" dirty="0">
              <a:latin typeface="+mj-lt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9790208" y="2329742"/>
            <a:ext cx="2486421" cy="752123"/>
          </a:xfrm>
          <a:prstGeom prst="rect">
            <a:avLst/>
          </a:prstGeom>
        </p:spPr>
        <p:txBody>
          <a:bodyPr vert="horz" wrap="square" lIns="0" tIns="13329" rIns="0" bIns="0" rtlCol="0">
            <a:spAutoFit/>
          </a:bodyPr>
          <a:lstStyle/>
          <a:p>
            <a:pPr marL="12695">
              <a:spcBef>
                <a:spcPts val="105"/>
              </a:spcBef>
            </a:pPr>
            <a:r>
              <a:rPr sz="1600" spc="5" dirty="0">
                <a:latin typeface="+mj-lt"/>
                <a:cs typeface="Arial"/>
              </a:rPr>
              <a:t>получили </a:t>
            </a:r>
            <a:r>
              <a:rPr sz="1600" spc="10" dirty="0">
                <a:latin typeface="+mj-lt"/>
                <a:cs typeface="Arial"/>
              </a:rPr>
              <a:t>поддержку </a:t>
            </a:r>
            <a:r>
              <a:rPr sz="1600" dirty="0">
                <a:latin typeface="+mj-lt"/>
                <a:cs typeface="Arial"/>
              </a:rPr>
              <a:t>в </a:t>
            </a:r>
            <a:r>
              <a:rPr sz="1600" spc="-15" dirty="0" err="1">
                <a:latin typeface="+mj-lt"/>
                <a:cs typeface="Arial"/>
              </a:rPr>
              <a:t>рамках</a:t>
            </a:r>
            <a:r>
              <a:rPr sz="1600" spc="-105" dirty="0">
                <a:latin typeface="+mj-lt"/>
                <a:cs typeface="Arial"/>
              </a:rPr>
              <a:t> </a:t>
            </a:r>
            <a:r>
              <a:rPr sz="1600" spc="5" dirty="0" err="1" smtClean="0">
                <a:latin typeface="+mj-lt"/>
                <a:cs typeface="Arial"/>
              </a:rPr>
              <a:t>проекта</a:t>
            </a:r>
            <a:endParaRPr sz="1600" dirty="0" smtClean="0">
              <a:latin typeface="+mj-lt"/>
              <a:cs typeface="Arial"/>
            </a:endParaRPr>
          </a:p>
          <a:p>
            <a:pPr marL="12695"/>
            <a:r>
              <a:rPr sz="1600" spc="-25" dirty="0" smtClean="0">
                <a:latin typeface="+mj-lt"/>
                <a:cs typeface="Arial"/>
              </a:rPr>
              <a:t>«</a:t>
            </a:r>
            <a:r>
              <a:rPr sz="1600" spc="-25" dirty="0" err="1" smtClean="0">
                <a:latin typeface="+mj-lt"/>
                <a:cs typeface="Arial"/>
              </a:rPr>
              <a:t>Акселерация</a:t>
            </a:r>
            <a:r>
              <a:rPr sz="1600" spc="-10" dirty="0" smtClean="0">
                <a:latin typeface="+mj-lt"/>
                <a:cs typeface="Arial"/>
              </a:rPr>
              <a:t> </a:t>
            </a:r>
            <a:r>
              <a:rPr sz="1600" spc="-40" dirty="0" smtClean="0">
                <a:latin typeface="+mj-lt"/>
                <a:cs typeface="Arial"/>
              </a:rPr>
              <a:t>МСП»</a:t>
            </a:r>
            <a:endParaRPr sz="1600" dirty="0">
              <a:latin typeface="+mj-lt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9790208" y="3335475"/>
            <a:ext cx="2762045" cy="752123"/>
          </a:xfrm>
          <a:prstGeom prst="rect">
            <a:avLst/>
          </a:prstGeom>
        </p:spPr>
        <p:txBody>
          <a:bodyPr vert="horz" wrap="square" lIns="0" tIns="13329" rIns="0" bIns="0" rtlCol="0">
            <a:spAutoFit/>
          </a:bodyPr>
          <a:lstStyle/>
          <a:p>
            <a:pPr marL="12695" marR="5078">
              <a:spcBef>
                <a:spcPts val="105"/>
              </a:spcBef>
            </a:pPr>
            <a:r>
              <a:rPr sz="1600" spc="-45" dirty="0" err="1">
                <a:latin typeface="+mj-lt"/>
                <a:cs typeface="Arial"/>
              </a:rPr>
              <a:t>стали</a:t>
            </a:r>
            <a:r>
              <a:rPr sz="1600" spc="-45" dirty="0">
                <a:latin typeface="+mj-lt"/>
                <a:cs typeface="Arial"/>
              </a:rPr>
              <a:t> </a:t>
            </a:r>
            <a:r>
              <a:rPr sz="1600" spc="-10" dirty="0" err="1" smtClean="0">
                <a:latin typeface="+mj-lt"/>
                <a:cs typeface="Arial"/>
              </a:rPr>
              <a:t>экспорт</a:t>
            </a:r>
            <a:r>
              <a:rPr lang="ru-RU" sz="1600" spc="-10" dirty="0" smtClean="0">
                <a:latin typeface="+mj-lt"/>
                <a:cs typeface="Arial"/>
              </a:rPr>
              <a:t>е</a:t>
            </a:r>
            <a:r>
              <a:rPr sz="1600" spc="-10" dirty="0" err="1" smtClean="0">
                <a:latin typeface="+mj-lt"/>
                <a:cs typeface="Arial"/>
              </a:rPr>
              <a:t>рами</a:t>
            </a:r>
            <a:r>
              <a:rPr sz="1600" spc="-10" dirty="0" smtClean="0">
                <a:latin typeface="+mj-lt"/>
                <a:cs typeface="Arial"/>
              </a:rPr>
              <a:t> </a:t>
            </a:r>
            <a:r>
              <a:rPr sz="1600" spc="40" dirty="0">
                <a:latin typeface="+mj-lt"/>
                <a:cs typeface="Arial"/>
              </a:rPr>
              <a:t>при </a:t>
            </a:r>
            <a:r>
              <a:rPr sz="1600" spc="5" dirty="0">
                <a:latin typeface="+mj-lt"/>
                <a:cs typeface="Arial"/>
              </a:rPr>
              <a:t>поддержке  </a:t>
            </a:r>
            <a:r>
              <a:rPr sz="1600" spc="15" dirty="0">
                <a:latin typeface="+mj-lt"/>
                <a:cs typeface="Arial"/>
              </a:rPr>
              <a:t>Международного</a:t>
            </a:r>
            <a:r>
              <a:rPr sz="1600" spc="-45" dirty="0">
                <a:latin typeface="+mj-lt"/>
                <a:cs typeface="Arial"/>
              </a:rPr>
              <a:t> </a:t>
            </a:r>
            <a:r>
              <a:rPr sz="1600" spc="-15" dirty="0">
                <a:latin typeface="+mj-lt"/>
                <a:cs typeface="Arial"/>
              </a:rPr>
              <a:t>центра</a:t>
            </a:r>
            <a:endParaRPr sz="1600" dirty="0">
              <a:latin typeface="+mj-lt"/>
              <a:cs typeface="Arial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9776394" y="4221964"/>
            <a:ext cx="2831481" cy="751483"/>
          </a:xfrm>
          <a:prstGeom prst="rect">
            <a:avLst/>
          </a:prstGeom>
        </p:spPr>
        <p:txBody>
          <a:bodyPr vert="horz" wrap="square" lIns="0" tIns="12695" rIns="0" bIns="0" rtlCol="0">
            <a:spAutoFit/>
          </a:bodyPr>
          <a:lstStyle/>
          <a:p>
            <a:pPr marL="12695" marR="5078">
              <a:spcBef>
                <a:spcPts val="100"/>
              </a:spcBef>
            </a:pPr>
            <a:r>
              <a:rPr sz="1600" spc="-5" dirty="0">
                <a:latin typeface="+mj-lt"/>
                <a:cs typeface="Arial"/>
              </a:rPr>
              <a:t>вовлечены </a:t>
            </a:r>
            <a:r>
              <a:rPr sz="1600" dirty="0">
                <a:latin typeface="+mj-lt"/>
                <a:cs typeface="Arial"/>
              </a:rPr>
              <a:t>в мероприятия </a:t>
            </a:r>
            <a:r>
              <a:rPr sz="1600" spc="45" dirty="0">
                <a:latin typeface="+mj-lt"/>
                <a:cs typeface="Arial"/>
              </a:rPr>
              <a:t>по</a:t>
            </a:r>
            <a:r>
              <a:rPr sz="1600" spc="-90" dirty="0">
                <a:latin typeface="+mj-lt"/>
                <a:cs typeface="Arial"/>
              </a:rPr>
              <a:t> </a:t>
            </a:r>
            <a:r>
              <a:rPr sz="1600" dirty="0">
                <a:latin typeface="+mj-lt"/>
                <a:cs typeface="Arial"/>
              </a:rPr>
              <a:t>популяризации  </a:t>
            </a:r>
            <a:r>
              <a:rPr sz="1600" spc="-15" dirty="0">
                <a:latin typeface="+mj-lt"/>
                <a:cs typeface="Arial"/>
              </a:rPr>
              <a:t>предпринимательства</a:t>
            </a:r>
            <a:endParaRPr sz="1600" dirty="0">
              <a:latin typeface="+mj-lt"/>
              <a:cs typeface="Arial"/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263635" y="3425740"/>
            <a:ext cx="1597624" cy="845389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marL="97116">
              <a:lnSpc>
                <a:spcPts val="4778"/>
              </a:lnSpc>
              <a:spcBef>
                <a:spcPts val="95"/>
              </a:spcBef>
            </a:pPr>
            <a:r>
              <a:rPr lang="ru-RU" sz="3998" b="1" spc="-25" dirty="0">
                <a:cs typeface="Arial"/>
              </a:rPr>
              <a:t>1370</a:t>
            </a:r>
            <a:endParaRPr sz="3998" b="1" dirty="0">
              <a:cs typeface="Arial"/>
            </a:endParaRPr>
          </a:p>
          <a:p>
            <a:pPr marL="12695">
              <a:lnSpc>
                <a:spcPts val="1659"/>
              </a:lnSpc>
            </a:pPr>
            <a:r>
              <a:rPr lang="ru-RU" sz="1399" spc="-45" dirty="0">
                <a:cs typeface="Arial"/>
              </a:rPr>
              <a:t>     </a:t>
            </a:r>
            <a:r>
              <a:rPr sz="1399" b="1" spc="-45" dirty="0" err="1">
                <a:cs typeface="Arial"/>
              </a:rPr>
              <a:t>млн</a:t>
            </a:r>
            <a:r>
              <a:rPr sz="1399" b="1" spc="-45" dirty="0">
                <a:cs typeface="Arial"/>
              </a:rPr>
              <a:t>.</a:t>
            </a:r>
            <a:r>
              <a:rPr sz="1399" b="1" spc="-95" dirty="0">
                <a:cs typeface="Arial"/>
              </a:rPr>
              <a:t> </a:t>
            </a:r>
            <a:r>
              <a:rPr sz="1399" b="1" spc="-50" dirty="0">
                <a:cs typeface="Arial"/>
              </a:rPr>
              <a:t>рублей</a:t>
            </a:r>
            <a:endParaRPr sz="1399" b="1" dirty="0">
              <a:cs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476" y="3392063"/>
            <a:ext cx="858508" cy="858508"/>
          </a:xfrm>
          <a:prstGeom prst="rect">
            <a:avLst/>
          </a:prstGeom>
        </p:spPr>
      </p:pic>
      <p:sp>
        <p:nvSpPr>
          <p:cNvPr id="11" name="TextBox 7">
            <a:extLst>
              <a:ext uri="{FF2B5EF4-FFF2-40B4-BE49-F238E27FC236}">
                <a16:creationId xmlns="" xmlns:a16="http://schemas.microsoft.com/office/drawing/2014/main" id="{2DBDAB33-D247-484D-AF0A-0C6186D70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9017" y="5126947"/>
            <a:ext cx="2898858" cy="830997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spc="-5" dirty="0" smtClean="0">
                <a:latin typeface="+mj-lt"/>
                <a:cs typeface="Arial"/>
              </a:rPr>
              <a:t>предоставлена финансовая </a:t>
            </a:r>
            <a:r>
              <a:rPr lang="ru-RU" altLang="ru-RU" sz="1600" spc="-5" dirty="0">
                <a:latin typeface="+mj-lt"/>
                <a:cs typeface="Arial"/>
              </a:rPr>
              <a:t>поддержка </a:t>
            </a:r>
            <a:r>
              <a:rPr lang="ru-RU" altLang="ru-RU" sz="1600" spc="-5" dirty="0" smtClean="0">
                <a:latin typeface="+mj-lt"/>
                <a:cs typeface="Arial"/>
              </a:rPr>
              <a:t>896 субъектам МСП</a:t>
            </a:r>
            <a:endParaRPr lang="ru-RU" altLang="ru-RU" sz="1600" spc="-5" dirty="0">
              <a:latin typeface="+mj-lt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44354" y="5110832"/>
            <a:ext cx="1132040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3200" b="1" dirty="0" smtClean="0"/>
              <a:t>3,3 </a:t>
            </a:r>
          </a:p>
          <a:p>
            <a:pPr algn="ctr"/>
            <a:r>
              <a:rPr lang="ru-RU" altLang="ru-RU" sz="1100" b="1" dirty="0" smtClean="0"/>
              <a:t>млрд</a:t>
            </a:r>
            <a:r>
              <a:rPr lang="ru-RU" altLang="ru-RU" sz="1100" b="1" dirty="0"/>
              <a:t>. </a:t>
            </a:r>
            <a:r>
              <a:rPr lang="ru-RU" altLang="ru-RU" sz="1100" b="1" dirty="0" smtClean="0"/>
              <a:t>рублей</a:t>
            </a:r>
            <a:endParaRPr lang="ru-RU" altLang="ru-RU" sz="1100" b="1" spc="-225" dirty="0">
              <a:latin typeface="Arial"/>
              <a:cs typeface="Arial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9EC8A7A8-BA77-4027-9176-9794E55A0A6B}"/>
              </a:ext>
            </a:extLst>
          </p:cNvPr>
          <p:cNvSpPr/>
          <p:nvPr/>
        </p:nvSpPr>
        <p:spPr>
          <a:xfrm>
            <a:off x="2629198" y="5960826"/>
            <a:ext cx="5560254" cy="90645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7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Новые виды финансовой поддержки</a:t>
            </a:r>
            <a:endParaRPr lang="ru-RU" sz="17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17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 За</a:t>
            </a:r>
            <a:r>
              <a:rPr lang="ru-RU" sz="17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е</a:t>
            </a: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м «Моногород» по ставке 3,25%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  Заем «Франшиза» по ставке 10%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  Заем «Закупки» по ставке 10%</a:t>
            </a:r>
            <a:endParaRPr lang="ru-RU" sz="17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EC8A7A8-BA77-4027-9176-9794E55A0A6B}"/>
              </a:ext>
            </a:extLst>
          </p:cNvPr>
          <p:cNvSpPr/>
          <p:nvPr/>
        </p:nvSpPr>
        <p:spPr>
          <a:xfrm>
            <a:off x="2985641" y="3085552"/>
            <a:ext cx="4800283" cy="90645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800" spc="-25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созданы</a:t>
            </a:r>
            <a:r>
              <a:rPr lang="ru-RU" sz="18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 Центра «Мой бизнес»</a:t>
            </a:r>
            <a:r>
              <a:rPr lang="ru-RU" sz="18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в Екатеринбурге и Нижнем Тагиле, которыми предоставлены </a:t>
            </a:r>
            <a:r>
              <a:rPr lang="ru-RU" sz="18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20 тыс. </a:t>
            </a:r>
            <a:r>
              <a:rPr lang="ru-RU" sz="18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услуг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59471" y="4069822"/>
            <a:ext cx="50800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dirty="0">
                <a:latin typeface="+mj-lt"/>
                <a:cs typeface="Arial" panose="020B0604020202020204" pitchFamily="34" charset="0"/>
              </a:rPr>
              <a:t>создан </a:t>
            </a:r>
            <a:r>
              <a:rPr lang="ru-RU" sz="1800" b="1" dirty="0">
                <a:latin typeface="+mj-lt"/>
                <a:cs typeface="Arial" panose="020B0604020202020204" pitchFamily="34" charset="0"/>
              </a:rPr>
              <a:t>Центр </a:t>
            </a:r>
            <a:r>
              <a:rPr lang="ru-RU" sz="1800" b="1" dirty="0" smtClean="0">
                <a:latin typeface="+mj-lt"/>
                <a:cs typeface="Arial" panose="020B0604020202020204" pitchFamily="34" charset="0"/>
              </a:rPr>
              <a:t>франчайзинга: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+mj-lt"/>
                <a:cs typeface="Arial" panose="020B0604020202020204" pitchFamily="34" charset="0"/>
              </a:rPr>
              <a:t>упаковано </a:t>
            </a:r>
            <a:r>
              <a:rPr lang="ru-RU" sz="1800" b="1" dirty="0">
                <a:latin typeface="+mj-lt"/>
                <a:cs typeface="Arial" panose="020B0604020202020204" pitchFamily="34" charset="0"/>
              </a:rPr>
              <a:t>9</a:t>
            </a:r>
            <a:r>
              <a:rPr lang="ru-RU" sz="1800" dirty="0" smtClean="0">
                <a:latin typeface="+mj-lt"/>
                <a:cs typeface="Arial" panose="020B0604020202020204" pitchFamily="34" charset="0"/>
              </a:rPr>
              <a:t> франшиз, 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+mj-lt"/>
                <a:cs typeface="Arial" panose="020B0604020202020204" pitchFamily="34" charset="0"/>
              </a:rPr>
              <a:t>в реестре франшиз </a:t>
            </a:r>
            <a:r>
              <a:rPr lang="ru-RU" sz="1800" b="1" dirty="0" smtClean="0">
                <a:latin typeface="+mj-lt"/>
                <a:cs typeface="Arial" panose="020B0604020202020204" pitchFamily="34" charset="0"/>
              </a:rPr>
              <a:t>33</a:t>
            </a:r>
            <a:r>
              <a:rPr lang="ru-RU" sz="1800" dirty="0" smtClean="0">
                <a:latin typeface="+mj-lt"/>
                <a:cs typeface="Arial" panose="020B0604020202020204" pitchFamily="34" charset="0"/>
              </a:rPr>
              <a:t> бренда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EC8A7A8-BA77-4027-9176-9794E55A0A6B}"/>
              </a:ext>
            </a:extLst>
          </p:cNvPr>
          <p:cNvSpPr/>
          <p:nvPr/>
        </p:nvSpPr>
        <p:spPr>
          <a:xfrm>
            <a:off x="2924574" y="4987360"/>
            <a:ext cx="5507661" cy="90645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реализованы проекты для молодежи: 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«Молодежная </a:t>
            </a:r>
            <a:r>
              <a:rPr lang="ru-RU" sz="17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бизнес-лига</a:t>
            </a: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» - </a:t>
            </a:r>
            <a:r>
              <a:rPr lang="ru-RU" sz="17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1500</a:t>
            </a:r>
            <a:r>
              <a:rPr lang="ru-RU" sz="17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участников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«Открытые </a:t>
            </a:r>
            <a:r>
              <a:rPr lang="ru-RU" sz="17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уроки</a:t>
            </a: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» - </a:t>
            </a:r>
            <a:r>
              <a:rPr lang="ru-RU" sz="17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2000</a:t>
            </a:r>
            <a:r>
              <a:rPr lang="ru-RU" sz="17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участников</a:t>
            </a:r>
            <a:endParaRPr lang="ru-RU" sz="17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534194" y="1878041"/>
            <a:ext cx="7505" cy="5289313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629198" y="1800151"/>
            <a:ext cx="5028196" cy="12464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500" dirty="0">
                <a:latin typeface="+mj-lt"/>
              </a:rPr>
              <a:t>В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>
                <a:latin typeface="+mj-lt"/>
              </a:rPr>
              <a:t>результате деятельности Центра инноваций социальной </a:t>
            </a:r>
            <a:r>
              <a:rPr lang="ru-RU" sz="1500" dirty="0" smtClean="0">
                <a:latin typeface="+mj-lt"/>
              </a:rPr>
              <a:t>сферы, Первоуральского </a:t>
            </a:r>
            <a:r>
              <a:rPr lang="ru-RU" sz="1500" dirty="0">
                <a:latin typeface="+mj-lt"/>
              </a:rPr>
              <a:t>новотрубного </a:t>
            </a:r>
            <a:r>
              <a:rPr lang="ru-RU" sz="1500" dirty="0" smtClean="0">
                <a:latin typeface="+mj-lt"/>
              </a:rPr>
              <a:t>завода, </a:t>
            </a:r>
            <a:r>
              <a:rPr lang="ru-RU" sz="1500" dirty="0" err="1" smtClean="0">
                <a:latin typeface="+mj-lt"/>
              </a:rPr>
              <a:t>Госкорпорации</a:t>
            </a:r>
            <a:r>
              <a:rPr lang="ru-RU" sz="1500" dirty="0" smtClean="0">
                <a:latin typeface="+mj-lt"/>
              </a:rPr>
              <a:t> </a:t>
            </a:r>
            <a:r>
              <a:rPr lang="ru-RU" sz="1500" dirty="0">
                <a:latin typeface="+mj-lt"/>
              </a:rPr>
              <a:t>«</a:t>
            </a:r>
            <a:r>
              <a:rPr lang="ru-RU" sz="1500" dirty="0" err="1">
                <a:latin typeface="+mj-lt"/>
              </a:rPr>
              <a:t>Росатом</a:t>
            </a:r>
            <a:r>
              <a:rPr lang="ru-RU" sz="1500" dirty="0">
                <a:latin typeface="+mj-lt"/>
              </a:rPr>
              <a:t>» оказано </a:t>
            </a:r>
            <a:r>
              <a:rPr lang="ru-RU" sz="1500" b="1" dirty="0">
                <a:latin typeface="+mj-lt"/>
                <a:cs typeface="Arial" panose="020B0604020202020204" pitchFamily="34" charset="0"/>
              </a:rPr>
              <a:t>1927 услуг 547 субъектам МСП </a:t>
            </a:r>
            <a:r>
              <a:rPr lang="ru-RU" sz="1500" dirty="0">
                <a:latin typeface="+mj-lt"/>
              </a:rPr>
              <a:t>и </a:t>
            </a:r>
            <a:r>
              <a:rPr lang="ru-RU" sz="1500" b="1" dirty="0">
                <a:latin typeface="+mj-lt"/>
                <a:cs typeface="Arial" panose="020B0604020202020204" pitchFamily="34" charset="0"/>
              </a:rPr>
              <a:t>974 гражданам, создано 28 </a:t>
            </a:r>
            <a:r>
              <a:rPr lang="ru-RU" sz="1500" dirty="0">
                <a:latin typeface="+mj-lt"/>
              </a:rPr>
              <a:t>субъектов </a:t>
            </a:r>
            <a:r>
              <a:rPr lang="ru-RU" sz="1500" dirty="0" smtClean="0">
                <a:latin typeface="+mj-lt"/>
              </a:rPr>
              <a:t>соц. предпринимательства</a:t>
            </a:r>
            <a:endParaRPr lang="ru-RU" sz="1500" b="1" dirty="0" smtClean="0">
              <a:latin typeface="+mj-lt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367185" y="1800151"/>
            <a:ext cx="16053" cy="5389827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8479985" y="5936065"/>
            <a:ext cx="1590500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3200" b="1" dirty="0" smtClean="0"/>
              <a:t>27 903 </a:t>
            </a:r>
            <a:endParaRPr lang="ru-RU" altLang="ru-RU" sz="3200" b="1" dirty="0"/>
          </a:p>
          <a:p>
            <a:pPr algn="ctr"/>
            <a:r>
              <a:rPr lang="ru-RU" altLang="ru-RU" sz="1100" b="1" dirty="0" smtClean="0"/>
              <a:t>человека</a:t>
            </a:r>
            <a:endParaRPr lang="ru-RU" altLang="ru-RU" sz="1100" b="1" spc="-225" dirty="0">
              <a:latin typeface="Arial"/>
              <a:cs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817426" y="6653575"/>
            <a:ext cx="8915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 smtClean="0"/>
              <a:t>750</a:t>
            </a:r>
            <a:endParaRPr lang="ru-RU" altLang="ru-RU" sz="1100" b="1" spc="-225" dirty="0">
              <a:latin typeface="Arial"/>
              <a:cs typeface="Arial"/>
            </a:endParaRPr>
          </a:p>
        </p:txBody>
      </p:sp>
      <p:sp>
        <p:nvSpPr>
          <p:cNvPr id="22" name="TextBox 7">
            <a:extLst>
              <a:ext uri="{FF2B5EF4-FFF2-40B4-BE49-F238E27FC236}">
                <a16:creationId xmlns="" xmlns:a16="http://schemas.microsoft.com/office/drawing/2014/main" id="{2DBDAB33-D247-484D-AF0A-0C6186D70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6394" y="5993773"/>
            <a:ext cx="2898858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spc="-5" dirty="0">
                <a:latin typeface="+mj-lt"/>
                <a:cs typeface="Arial"/>
              </a:rPr>
              <a:t>о</a:t>
            </a:r>
            <a:r>
              <a:rPr lang="ru-RU" altLang="ru-RU" sz="1600" spc="-5" dirty="0" smtClean="0">
                <a:latin typeface="+mj-lt"/>
                <a:cs typeface="Arial"/>
              </a:rPr>
              <a:t>бщее количество участников проекта МСП</a:t>
            </a:r>
            <a:endParaRPr lang="ru-RU" altLang="ru-RU" sz="1600" spc="-5" dirty="0">
              <a:latin typeface="+mj-lt"/>
              <a:cs typeface="Arial"/>
            </a:endParaRPr>
          </a:p>
        </p:txBody>
      </p:sp>
      <p:sp>
        <p:nvSpPr>
          <p:cNvPr id="23" name="TextBox 7">
            <a:extLst>
              <a:ext uri="{FF2B5EF4-FFF2-40B4-BE49-F238E27FC236}">
                <a16:creationId xmlns="" xmlns:a16="http://schemas.microsoft.com/office/drawing/2014/main" id="{2DBDAB33-D247-484D-AF0A-0C6186D70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0208" y="6800495"/>
            <a:ext cx="2898858" cy="338554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 spc="-5" dirty="0">
                <a:latin typeface="+mj-lt"/>
                <a:cs typeface="Arial"/>
              </a:rPr>
              <a:t>н</a:t>
            </a:r>
            <a:r>
              <a:rPr lang="ru-RU" altLang="ru-RU" sz="1600" spc="-5" dirty="0" smtClean="0">
                <a:latin typeface="+mj-lt"/>
                <a:cs typeface="Arial"/>
              </a:rPr>
              <a:t>овых СМСП создано</a:t>
            </a:r>
            <a:endParaRPr lang="ru-RU" altLang="ru-RU" sz="1600" spc="-5" dirty="0">
              <a:latin typeface="+mj-lt"/>
              <a:cs typeface="Arial"/>
            </a:endParaRPr>
          </a:p>
        </p:txBody>
      </p:sp>
      <p:sp>
        <p:nvSpPr>
          <p:cNvPr id="24" name="object 9"/>
          <p:cNvSpPr txBox="1"/>
          <p:nvPr/>
        </p:nvSpPr>
        <p:spPr>
          <a:xfrm>
            <a:off x="158815" y="4298314"/>
            <a:ext cx="2231717" cy="1033427"/>
          </a:xfrm>
          <a:prstGeom prst="rect">
            <a:avLst/>
          </a:prstGeom>
        </p:spPr>
        <p:txBody>
          <a:bodyPr vert="horz" wrap="square" lIns="0" tIns="12695" rIns="0" bIns="0" rtlCol="0">
            <a:spAutoFit/>
          </a:bodyPr>
          <a:lstStyle/>
          <a:p>
            <a:pPr marL="12695" marR="5078" algn="ctr">
              <a:spcBef>
                <a:spcPts val="100"/>
              </a:spcBef>
            </a:pPr>
            <a:r>
              <a:rPr sz="1600" dirty="0" err="1" smtClean="0">
                <a:latin typeface="+mj-lt"/>
                <a:cs typeface="Arial"/>
              </a:rPr>
              <a:t>Привлечено</a:t>
            </a:r>
            <a:r>
              <a:rPr sz="1600" dirty="0" smtClean="0">
                <a:latin typeface="+mj-lt"/>
                <a:cs typeface="Arial"/>
              </a:rPr>
              <a:t> </a:t>
            </a:r>
            <a:r>
              <a:rPr sz="1600" spc="-35" dirty="0">
                <a:latin typeface="+mj-lt"/>
                <a:cs typeface="Arial"/>
              </a:rPr>
              <a:t>средств </a:t>
            </a:r>
            <a:r>
              <a:rPr sz="1600" spc="-30" dirty="0">
                <a:latin typeface="+mj-lt"/>
                <a:cs typeface="Arial"/>
              </a:rPr>
              <a:t>федерального </a:t>
            </a:r>
            <a:r>
              <a:rPr sz="1600" spc="-10" dirty="0" err="1">
                <a:latin typeface="+mj-lt"/>
                <a:cs typeface="Arial"/>
              </a:rPr>
              <a:t>бюджета</a:t>
            </a:r>
            <a:r>
              <a:rPr sz="1600" spc="-10" dirty="0">
                <a:latin typeface="+mj-lt"/>
                <a:cs typeface="Arial"/>
              </a:rPr>
              <a:t> </a:t>
            </a:r>
            <a:r>
              <a:rPr sz="1600" spc="-15" dirty="0" err="1" smtClean="0">
                <a:latin typeface="+mj-lt"/>
                <a:cs typeface="Arial"/>
              </a:rPr>
              <a:t>на</a:t>
            </a:r>
            <a:r>
              <a:rPr sz="1600" spc="-15" dirty="0" smtClean="0">
                <a:latin typeface="+mj-lt"/>
                <a:cs typeface="Arial"/>
              </a:rPr>
              <a:t> </a:t>
            </a:r>
            <a:r>
              <a:rPr sz="1600" spc="-15" dirty="0">
                <a:latin typeface="+mj-lt"/>
                <a:cs typeface="Arial"/>
              </a:rPr>
              <a:t>развитие</a:t>
            </a:r>
            <a:r>
              <a:rPr sz="1600" spc="-20" dirty="0">
                <a:latin typeface="+mj-lt"/>
                <a:cs typeface="Arial"/>
              </a:rPr>
              <a:t> </a:t>
            </a:r>
            <a:r>
              <a:rPr sz="1600" spc="-15" dirty="0">
                <a:latin typeface="+mj-lt"/>
                <a:cs typeface="Arial"/>
              </a:rPr>
              <a:t>предпринимательства</a:t>
            </a:r>
            <a:endParaRPr sz="1600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189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438" y="4337798"/>
            <a:ext cx="6071936" cy="337998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2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3364" y="86979"/>
            <a:ext cx="9183695" cy="1144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Благоприятный инвестиционный климат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74732" y="1531322"/>
            <a:ext cx="8340633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latin typeface="+mn-lt"/>
              </a:rPr>
              <a:t>Инвестиционный климат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9877" y="2037506"/>
            <a:ext cx="5646656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+mj-lt"/>
              </a:rPr>
              <a:t>Регуляторная среда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877" y="2524468"/>
            <a:ext cx="5984908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34290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+mj-lt"/>
              </a:rPr>
              <a:t>Государственно-частное партнерство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877" y="2994058"/>
            <a:ext cx="9362050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34290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+mj-lt"/>
              </a:rPr>
              <a:t>Законодательство в сфере защиты и поддержки инвесторов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9877" y="3481201"/>
            <a:ext cx="8081058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34290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+mj-lt"/>
              </a:rPr>
              <a:t>Отсутствие административного давления на бизнес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877" y="3942866"/>
            <a:ext cx="7647735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342900" indent="-3429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+mj-lt"/>
              </a:rPr>
              <a:t>Инфраструктура и ресурсы для ведения бизнеса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8318" y="4626611"/>
            <a:ext cx="69192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/>
              <a:t>О</a:t>
            </a:r>
            <a:r>
              <a:rPr lang="ru-RU" sz="2800" b="1" dirty="0" smtClean="0">
                <a:latin typeface="+mn-lt"/>
              </a:rPr>
              <a:t>ценка</a:t>
            </a:r>
            <a:r>
              <a:rPr lang="en-US" sz="2800" b="1" dirty="0"/>
              <a:t> </a:t>
            </a:r>
            <a:r>
              <a:rPr lang="ru-RU" sz="2800" b="1" dirty="0" smtClean="0"/>
              <a:t>инвестиционного климата</a:t>
            </a:r>
            <a:endParaRPr lang="ru-RU" sz="2800" b="1" dirty="0" smtClean="0">
              <a:latin typeface="+mn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798" y="4722780"/>
            <a:ext cx="4762500" cy="2667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795" y="2180847"/>
            <a:ext cx="695115" cy="8350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114" y="2235127"/>
            <a:ext cx="700314" cy="7003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0278" y="2146089"/>
            <a:ext cx="840044" cy="84004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952" y="3804440"/>
            <a:ext cx="711754" cy="71175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441" y="3804440"/>
            <a:ext cx="711754" cy="71175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677" y="3772609"/>
            <a:ext cx="711754" cy="71175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136" y="3772609"/>
            <a:ext cx="711754" cy="71175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411" y="3817821"/>
            <a:ext cx="711754" cy="71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1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3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061" y="163179"/>
            <a:ext cx="7469587" cy="1144168"/>
          </a:xfrm>
        </p:spPr>
        <p:txBody>
          <a:bodyPr/>
          <a:lstStyle/>
          <a:p>
            <a:r>
              <a:rPr lang="ru-RU" dirty="0" smtClean="0"/>
              <a:t>Регуляторная среда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3509" y="1486956"/>
            <a:ext cx="12618720" cy="344709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latin typeface="+mj-lt"/>
              </a:rPr>
              <a:t>Сроки предоставления услуг в 2019 году:</a:t>
            </a:r>
          </a:p>
          <a:p>
            <a:pPr>
              <a:lnSpc>
                <a:spcPct val="100000"/>
              </a:lnSpc>
            </a:pPr>
            <a:endParaRPr lang="ru-RU" sz="1100" b="1" dirty="0" smtClean="0">
              <a:latin typeface="+mj-lt"/>
            </a:endParaRP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/>
              <a:t>з</a:t>
            </a:r>
            <a:r>
              <a:rPr lang="ru-RU" sz="2100" dirty="0" smtClean="0"/>
              <a:t>аключение договоров подключения к сетям инженерно-технического обеспечения </a:t>
            </a:r>
            <a:r>
              <a:rPr lang="ru-RU" sz="2100" b="1" dirty="0"/>
              <a:t>–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25 дней;</a:t>
            </a:r>
            <a:endParaRPr lang="ru-RU" sz="21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/>
              <a:t>в</a:t>
            </a:r>
            <a:r>
              <a:rPr lang="ru-RU" sz="2100" dirty="0" smtClean="0"/>
              <a:t>ыдача ГПЗУ</a:t>
            </a:r>
            <a:r>
              <a:rPr lang="ru-RU" sz="2100" b="1" dirty="0" smtClean="0">
                <a:latin typeface="+mj-lt"/>
              </a:rPr>
              <a:t>–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13 дней;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/>
              <a:t>п</a:t>
            </a:r>
            <a:r>
              <a:rPr lang="ru-RU" sz="2100" dirty="0" smtClean="0"/>
              <a:t>олучение заключение экспертизы проектной документации и (или) результатов инженерных изысканий</a:t>
            </a:r>
            <a:r>
              <a:rPr lang="ru-RU" sz="2100" b="1" dirty="0" smtClean="0">
                <a:latin typeface="+mj-lt"/>
              </a:rPr>
              <a:t> –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30 дней;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/>
              <a:t>д</a:t>
            </a:r>
            <a:r>
              <a:rPr lang="ru-RU" sz="2100" dirty="0" smtClean="0"/>
              <a:t>ополнительные процедуры </a:t>
            </a:r>
            <a:r>
              <a:rPr lang="ru-RU" sz="2100" b="1" dirty="0" smtClean="0">
                <a:latin typeface="+mj-lt"/>
              </a:rPr>
              <a:t>–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13 дней;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/>
              <a:t>п</a:t>
            </a:r>
            <a:r>
              <a:rPr lang="ru-RU" sz="2100" dirty="0" smtClean="0"/>
              <a:t>одключение к системам энергоснабжения устройств до 150 кВт субъектам малого и среднего бизнеса </a:t>
            </a:r>
            <a:r>
              <a:rPr lang="ru-RU" sz="2100" b="1" dirty="0" smtClean="0">
                <a:latin typeface="+mj-lt"/>
              </a:rPr>
              <a:t>–</a:t>
            </a:r>
            <a:r>
              <a:rPr lang="ru-RU" sz="2100" b="1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80 дней</a:t>
            </a:r>
          </a:p>
          <a:p>
            <a:pPr>
              <a:lnSpc>
                <a:spcPct val="100000"/>
              </a:lnSpc>
            </a:pPr>
            <a:endParaRPr lang="ru-RU" sz="1600" b="1" dirty="0" smtClean="0">
              <a:solidFill>
                <a:schemeClr val="accent1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lang="ru-RU" sz="1600" b="1" dirty="0" smtClean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509" y="4254475"/>
            <a:ext cx="13126266" cy="32316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latin typeface="+mj-lt"/>
              </a:rPr>
              <a:t>Сроки регистрации собственности на объекты недвижимости </a:t>
            </a:r>
            <a:br>
              <a:rPr lang="ru-RU" sz="2800" b="1" dirty="0" smtClean="0">
                <a:latin typeface="+mj-lt"/>
              </a:rPr>
            </a:br>
            <a:r>
              <a:rPr lang="ru-RU" sz="2800" b="1" dirty="0" smtClean="0">
                <a:latin typeface="+mj-lt"/>
              </a:rPr>
              <a:t>и постановки земельных участков на кадастровый учет:</a:t>
            </a:r>
          </a:p>
          <a:p>
            <a:pPr>
              <a:lnSpc>
                <a:spcPct val="100000"/>
              </a:lnSpc>
            </a:pPr>
            <a:endParaRPr lang="ru-RU" sz="1100" b="1" dirty="0" smtClean="0">
              <a:latin typeface="+mj-lt"/>
            </a:endParaRP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 smtClean="0"/>
              <a:t>утверждение схемы расположения земельного участка на кадастровом плане территории</a:t>
            </a:r>
            <a:r>
              <a:rPr lang="ru-RU" sz="2100" b="1" dirty="0" smtClean="0">
                <a:latin typeface="+mj-lt"/>
              </a:rPr>
              <a:t> </a:t>
            </a:r>
            <a:r>
              <a:rPr lang="ru-RU" sz="2100" b="1" dirty="0" smtClean="0"/>
              <a:t>–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11,8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дней</a:t>
            </a:r>
            <a:r>
              <a:rPr lang="ru-RU" sz="2100" b="1" dirty="0" smtClean="0">
                <a:solidFill>
                  <a:schemeClr val="accent1"/>
                </a:solidFill>
                <a:latin typeface="+mj-lt"/>
              </a:rPr>
              <a:t>;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 smtClean="0"/>
              <a:t>присвоение адреса земельного участку и объекту недвижимости</a:t>
            </a:r>
            <a:r>
              <a:rPr lang="ru-RU" sz="2100" b="1" dirty="0" smtClean="0">
                <a:latin typeface="+mj-lt"/>
              </a:rPr>
              <a:t> –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6,9 дней;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 smtClean="0"/>
              <a:t>подготовка межевого и технического плана, акта обследования </a:t>
            </a:r>
            <a:r>
              <a:rPr lang="ru-RU" sz="2100" b="1" dirty="0" smtClean="0">
                <a:latin typeface="+mj-lt"/>
              </a:rPr>
              <a:t>–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12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дней;</a:t>
            </a:r>
            <a:endParaRPr lang="ru-RU" sz="21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 smtClean="0"/>
              <a:t>регистрация прав на недвижимое имущество </a:t>
            </a:r>
            <a:r>
              <a:rPr lang="ru-RU" sz="2100" b="1" dirty="0" smtClean="0">
                <a:latin typeface="+mj-lt"/>
              </a:rPr>
              <a:t>–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3 дня;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100" dirty="0" smtClean="0"/>
              <a:t>изменение адреса и внесение его в ФИАС </a:t>
            </a:r>
            <a:r>
              <a:rPr lang="ru-RU" sz="2100" b="1" dirty="0" smtClean="0">
                <a:latin typeface="+mj-lt"/>
              </a:rPr>
              <a:t>–</a:t>
            </a:r>
            <a:r>
              <a:rPr lang="ru-RU" sz="2100" b="1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7 дней</a:t>
            </a:r>
          </a:p>
          <a:p>
            <a:pPr>
              <a:lnSpc>
                <a:spcPct val="100000"/>
              </a:lnSpc>
            </a:pPr>
            <a:endParaRPr lang="ru-RU" sz="1600" b="1" dirty="0" smtClean="0">
              <a:solidFill>
                <a:schemeClr val="accent1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lang="ru-RU" sz="1600" b="1" dirty="0" smtClean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08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4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9361" y="86979"/>
            <a:ext cx="7469587" cy="1144168"/>
          </a:xfrm>
        </p:spPr>
        <p:txBody>
          <a:bodyPr/>
          <a:lstStyle/>
          <a:p>
            <a:r>
              <a:rPr lang="ru-RU" dirty="0" smtClean="0"/>
              <a:t>Регуляторная среда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67067" y="1691994"/>
            <a:ext cx="12539332" cy="204671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latin typeface="+mj-lt"/>
              </a:rPr>
              <a:t>Проведенные работы для сокращения сроков и повышения качества предоставляемых услуг органами местного самоуправления совместно с региональными властями:</a:t>
            </a:r>
          </a:p>
          <a:p>
            <a:pPr>
              <a:lnSpc>
                <a:spcPct val="100000"/>
              </a:lnSpc>
            </a:pPr>
            <a:endParaRPr lang="ru-RU" sz="1100" b="1" dirty="0" smtClean="0">
              <a:latin typeface="+mj-lt"/>
            </a:endParaRPr>
          </a:p>
          <a:p>
            <a:pPr>
              <a:lnSpc>
                <a:spcPct val="100000"/>
              </a:lnSpc>
            </a:pPr>
            <a:endParaRPr lang="ru-RU" sz="1600" b="1" dirty="0" smtClean="0">
              <a:solidFill>
                <a:schemeClr val="accent1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lang="ru-RU" sz="1600" b="1" dirty="0" smtClean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479" y="3147678"/>
            <a:ext cx="12796508" cy="16312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dirty="0" smtClean="0"/>
              <a:t>1) Утверждение и размещение в федеральной государственной информационной системе территориального планирования: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b="1" dirty="0" smtClean="0"/>
              <a:t>документов</a:t>
            </a:r>
            <a:r>
              <a:rPr lang="ru-RU" sz="2000" dirty="0" smtClean="0"/>
              <a:t> территориального планирования и градостроительного проектирования </a:t>
            </a:r>
            <a:br>
              <a:rPr lang="ru-RU" sz="2000" dirty="0" smtClean="0"/>
            </a:br>
            <a:r>
              <a:rPr lang="ru-RU" sz="2000" dirty="0" smtClean="0"/>
              <a:t>и зонирования размещены </a:t>
            </a:r>
            <a:r>
              <a:rPr lang="ru-RU" sz="2000" b="1" dirty="0" smtClean="0"/>
              <a:t>во ФГИС ТП;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b="1" dirty="0" smtClean="0"/>
              <a:t>программ комплексного развития социальной, транспортной и коммунальной инфраструктуры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479" y="4926330"/>
            <a:ext cx="12925096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dirty="0" smtClean="0"/>
              <a:t>2) Внесение данных в единый государственный реестр недвижимости</a:t>
            </a:r>
          </a:p>
          <a:p>
            <a:pPr marL="457200" indent="-4572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b="1" dirty="0" smtClean="0"/>
              <a:t>88,58 % о площадях </a:t>
            </a:r>
            <a:r>
              <a:rPr lang="ru-RU" sz="2000" dirty="0" smtClean="0"/>
              <a:t>земельных участков расположенных на территории муниципальных образований;</a:t>
            </a:r>
            <a:endParaRPr lang="ru-RU" sz="2000" dirty="0"/>
          </a:p>
          <a:p>
            <a:pPr marL="457200" indent="-4572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b="1" dirty="0" smtClean="0"/>
              <a:t>91,73 </a:t>
            </a:r>
            <a:r>
              <a:rPr lang="ru-RU" sz="2000" b="1" dirty="0"/>
              <a:t>% о </a:t>
            </a:r>
            <a:r>
              <a:rPr lang="ru-RU" sz="2000" b="1" dirty="0" smtClean="0"/>
              <a:t>границах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dirty="0"/>
              <a:t>земельных участков расположенных на территории муниципальных </a:t>
            </a:r>
            <a:r>
              <a:rPr lang="ru-RU" sz="2000" dirty="0" smtClean="0"/>
              <a:t>образований;</a:t>
            </a:r>
          </a:p>
          <a:p>
            <a:pPr marL="457200" indent="-4572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/>
              <a:t>о</a:t>
            </a:r>
            <a:r>
              <a:rPr lang="ru-RU" sz="2000" dirty="0" smtClean="0"/>
              <a:t> границах территориальных зон, населенных пунктах и муниципальных образований</a:t>
            </a:r>
          </a:p>
        </p:txBody>
      </p:sp>
    </p:spTree>
    <p:extLst>
      <p:ext uri="{BB962C8B-B14F-4D97-AF65-F5344CB8AC3E}">
        <p14:creationId xmlns:p14="http://schemas.microsoft.com/office/powerpoint/2010/main" val="68594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5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9802" y="171821"/>
            <a:ext cx="7469587" cy="1144168"/>
          </a:xfrm>
        </p:spPr>
        <p:txBody>
          <a:bodyPr/>
          <a:lstStyle/>
          <a:p>
            <a:r>
              <a:rPr lang="ru-RU" dirty="0" smtClean="0"/>
              <a:t>Институты для бизнеса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69948" y="1499986"/>
            <a:ext cx="5505251" cy="9541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dirty="0" smtClean="0">
                <a:latin typeface="+mj-lt"/>
              </a:rPr>
              <a:t>Снижени</a:t>
            </a:r>
            <a:r>
              <a:rPr lang="ru-RU" sz="2800" dirty="0">
                <a:latin typeface="+mj-lt"/>
              </a:rPr>
              <a:t>е</a:t>
            </a:r>
            <a:r>
              <a:rPr lang="ru-RU" sz="2800" dirty="0" smtClean="0">
                <a:latin typeface="+mj-lt"/>
              </a:rPr>
              <a:t> административного давления на бизнес: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42051" y="1387334"/>
            <a:ext cx="5861898" cy="13849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dirty="0" smtClean="0">
                <a:latin typeface="+mj-lt"/>
              </a:rPr>
              <a:t>Повышение эффективности работы организационных механизмов поддержки бизнеса: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153" y="3947446"/>
            <a:ext cx="794274" cy="7942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715" y="3978959"/>
            <a:ext cx="727336" cy="7273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4313" y="4587472"/>
            <a:ext cx="631471" cy="5285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25288">
            <a:off x="7151298" y="5147246"/>
            <a:ext cx="650817" cy="54478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698" y="5213233"/>
            <a:ext cx="812645" cy="812645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3085">
            <a:off x="6033750" y="4809832"/>
            <a:ext cx="617677" cy="514156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20876">
            <a:off x="6816935" y="4800639"/>
            <a:ext cx="692436" cy="5763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9065" y="6077123"/>
            <a:ext cx="67183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dirty="0" smtClean="0"/>
              <a:t>4 марта 2020 года сессия «За </a:t>
            </a:r>
            <a:r>
              <a:rPr lang="ru-RU" sz="1800" dirty="0"/>
              <a:t>бизнес! Новый формат взаимодействия </a:t>
            </a:r>
            <a:r>
              <a:rPr lang="ru-RU" sz="1800" dirty="0" smtClean="0"/>
              <a:t>государства и делового сообщества»</a:t>
            </a:r>
            <a:endParaRPr lang="ru-RU" sz="1800" dirty="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671" y="6687478"/>
            <a:ext cx="1886255" cy="77336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11830" y="2808514"/>
            <a:ext cx="6049781" cy="31700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dirty="0"/>
              <a:t>– с</a:t>
            </a:r>
            <a:r>
              <a:rPr lang="ru-RU" sz="2000" dirty="0" smtClean="0"/>
              <a:t>реднее количество запрошенных   дополнительных документов на фирму в год;</a:t>
            </a:r>
          </a:p>
          <a:p>
            <a:pPr>
              <a:lnSpc>
                <a:spcPct val="100000"/>
              </a:lnSpc>
            </a:pPr>
            <a:endParaRPr lang="ru-RU" sz="2000" dirty="0" smtClean="0"/>
          </a:p>
          <a:p>
            <a:pPr>
              <a:lnSpc>
                <a:spcPct val="100000"/>
              </a:lnSpc>
            </a:pPr>
            <a:r>
              <a:rPr lang="ru-RU" sz="2000" dirty="0"/>
              <a:t>– среднее </a:t>
            </a:r>
            <a:r>
              <a:rPr lang="ru-RU" sz="2000" dirty="0" smtClean="0"/>
              <a:t>количество проверок, проведенных в отношении одного юридического лица/индивидуального предпринимателя;</a:t>
            </a:r>
          </a:p>
          <a:p>
            <a:pPr>
              <a:lnSpc>
                <a:spcPct val="100000"/>
              </a:lnSpc>
            </a:pPr>
            <a:endParaRPr lang="ru-RU" sz="2000" dirty="0" smtClean="0"/>
          </a:p>
          <a:p>
            <a:pPr>
              <a:lnSpc>
                <a:spcPct val="100000"/>
              </a:lnSpc>
            </a:pPr>
            <a:r>
              <a:rPr lang="ru-RU" sz="2000" dirty="0"/>
              <a:t>– д</a:t>
            </a:r>
            <a:r>
              <a:rPr lang="ru-RU" sz="2000" dirty="0" smtClean="0"/>
              <a:t>оля компаний, столкнувшихся со случаями коррупции со стороны органов власти или естественных монополий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24307">
            <a:off x="5827829" y="5130043"/>
            <a:ext cx="650817" cy="54478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919068" y="2843674"/>
            <a:ext cx="5458688" cy="378565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dirty="0"/>
              <a:t>– </a:t>
            </a:r>
            <a:r>
              <a:rPr lang="ru-RU" sz="2000" dirty="0" smtClean="0"/>
              <a:t>работа Инвестиционного Совета при Губернаторе Свердловской области;</a:t>
            </a:r>
          </a:p>
          <a:p>
            <a:pPr>
              <a:lnSpc>
                <a:spcPct val="100000"/>
              </a:lnSpc>
            </a:pPr>
            <a:endParaRPr lang="ru-RU" sz="2000" dirty="0" smtClean="0"/>
          </a:p>
          <a:p>
            <a:pPr>
              <a:lnSpc>
                <a:spcPct val="100000"/>
              </a:lnSpc>
            </a:pPr>
            <a:r>
              <a:rPr lang="ru-RU" sz="2000" dirty="0"/>
              <a:t>– обратная </a:t>
            </a:r>
            <a:r>
              <a:rPr lang="ru-RU" sz="2000" dirty="0" smtClean="0"/>
              <a:t>связь и работа каналов прямой связи инвесторов и руководства Свердловской области;</a:t>
            </a:r>
          </a:p>
          <a:p>
            <a:pPr>
              <a:lnSpc>
                <a:spcPct val="100000"/>
              </a:lnSpc>
            </a:pPr>
            <a:endParaRPr lang="ru-RU" sz="2000" dirty="0" smtClean="0"/>
          </a:p>
          <a:p>
            <a:pPr>
              <a:lnSpc>
                <a:spcPct val="100000"/>
              </a:lnSpc>
            </a:pPr>
            <a:r>
              <a:rPr lang="ru-RU" sz="2000" dirty="0"/>
              <a:t>–</a:t>
            </a:r>
            <a:r>
              <a:rPr lang="ru-RU" sz="2000" dirty="0" smtClean="0"/>
              <a:t> </a:t>
            </a:r>
            <a:r>
              <a:rPr lang="ru-RU" sz="2000" dirty="0"/>
              <a:t>работа </a:t>
            </a:r>
            <a:r>
              <a:rPr lang="ru-RU" sz="2000" dirty="0" smtClean="0"/>
              <a:t>АНО «Агентство по привлечению инвестиций Свердловской области»;</a:t>
            </a:r>
          </a:p>
          <a:p>
            <a:pPr>
              <a:lnSpc>
                <a:spcPct val="100000"/>
              </a:lnSpc>
            </a:pPr>
            <a:endParaRPr lang="ru-RU" sz="2000" dirty="0" smtClean="0"/>
          </a:p>
          <a:p>
            <a:pPr>
              <a:lnSpc>
                <a:spcPct val="100000"/>
              </a:lnSpc>
            </a:pPr>
            <a:r>
              <a:rPr lang="ru-RU" sz="2000" dirty="0"/>
              <a:t>– работа </a:t>
            </a:r>
            <a:r>
              <a:rPr lang="ru-RU" sz="2000" dirty="0" smtClean="0"/>
              <a:t>Инвестиционного портала свердловской области </a:t>
            </a:r>
          </a:p>
        </p:txBody>
      </p:sp>
      <p:pic>
        <p:nvPicPr>
          <p:cNvPr id="37" name="Picture 2" descr="Картинки по запросу агентство по привлечению инвестиций свердловской област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412" y="6256264"/>
            <a:ext cx="1923755" cy="95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051" y="3318189"/>
            <a:ext cx="794274" cy="79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8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9802" y="171821"/>
            <a:ext cx="7469587" cy="114416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Институты для бизнеса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766659" y="3100088"/>
            <a:ext cx="3390406" cy="224676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800" b="1" spc="-15" dirty="0" smtClean="0">
                <a:cs typeface="Arial"/>
              </a:rPr>
              <a:t>Н</a:t>
            </a:r>
            <a:r>
              <a:rPr lang="ru-RU" sz="2800" b="1" spc="-15" dirty="0" smtClean="0">
                <a:cs typeface="Arial"/>
              </a:rPr>
              <a:t>овые форматы </a:t>
            </a:r>
            <a:r>
              <a:rPr lang="ru-RU" sz="2800" b="1" spc="-15" dirty="0">
                <a:cs typeface="Arial"/>
              </a:rPr>
              <a:t>диалога </a:t>
            </a:r>
            <a:r>
              <a:rPr lang="ru-RU" sz="2800" b="1" spc="-15" dirty="0" smtClean="0">
                <a:cs typeface="Arial"/>
              </a:rPr>
              <a:t/>
            </a:r>
            <a:br>
              <a:rPr lang="ru-RU" sz="2800" b="1" spc="-15" dirty="0" smtClean="0">
                <a:cs typeface="Arial"/>
              </a:rPr>
            </a:br>
            <a:r>
              <a:rPr lang="ru-RU" sz="2800" b="1" spc="-15" dirty="0" smtClean="0">
                <a:cs typeface="Arial"/>
              </a:rPr>
              <a:t>с </a:t>
            </a:r>
            <a:r>
              <a:rPr lang="ru-RU" sz="2800" b="1" spc="-15" dirty="0">
                <a:cs typeface="Arial"/>
              </a:rPr>
              <a:t>инвесторами </a:t>
            </a:r>
            <a:r>
              <a:rPr lang="ru-RU" sz="2800" b="1" spc="-15" dirty="0" smtClean="0">
                <a:cs typeface="Arial"/>
              </a:rPr>
              <a:t/>
            </a:r>
            <a:br>
              <a:rPr lang="ru-RU" sz="2800" b="1" spc="-15" dirty="0" smtClean="0">
                <a:cs typeface="Arial"/>
              </a:rPr>
            </a:br>
            <a:r>
              <a:rPr lang="ru-RU" sz="2800" b="1" spc="-15" dirty="0" smtClean="0">
                <a:cs typeface="Arial"/>
              </a:rPr>
              <a:t>и </a:t>
            </a:r>
            <a:r>
              <a:rPr lang="ru-RU" sz="2800" b="1" spc="-15" dirty="0" smtClean="0">
                <a:cs typeface="Arial"/>
              </a:rPr>
              <a:t>бизнесом в </a:t>
            </a:r>
            <a:endParaRPr lang="ru-RU" sz="2800" b="1" spc="-15" dirty="0" smtClean="0">
              <a:cs typeface="Arial"/>
            </a:endParaRPr>
          </a:p>
          <a:p>
            <a:r>
              <a:rPr lang="ru-RU" sz="2800" b="1" spc="-15" dirty="0" smtClean="0">
                <a:cs typeface="Arial"/>
              </a:rPr>
              <a:t>2019 году</a:t>
            </a:r>
            <a:endParaRPr lang="ru-RU" sz="2400" b="1" spc="-15" dirty="0" smtClean="0">
              <a:cs typeface="Arial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697895" y="1800285"/>
            <a:ext cx="703241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-15" dirty="0" smtClean="0">
                <a:cs typeface="Arial"/>
              </a:rPr>
              <a:t>«Марафон мышления»</a:t>
            </a:r>
          </a:p>
          <a:p>
            <a:r>
              <a:rPr lang="ru-RU" sz="1600" b="1" spc="-15" dirty="0" smtClean="0">
                <a:cs typeface="Arial"/>
              </a:rPr>
              <a:t>Итог: </a:t>
            </a:r>
          </a:p>
          <a:p>
            <a:pPr marL="285750" indent="-285750">
              <a:buFontTx/>
              <a:buChar char="-"/>
            </a:pPr>
            <a:r>
              <a:rPr lang="ru-RU" sz="1600" b="1" spc="-15" dirty="0" smtClean="0">
                <a:cs typeface="Arial"/>
              </a:rPr>
              <a:t>более 70 участников;</a:t>
            </a:r>
          </a:p>
          <a:p>
            <a:pPr marL="285750" indent="-285750">
              <a:buFontTx/>
              <a:buChar char="-"/>
            </a:pPr>
            <a:r>
              <a:rPr lang="ru-RU" sz="1600" b="1" spc="-15" dirty="0" smtClean="0">
                <a:cs typeface="Arial"/>
              </a:rPr>
              <a:t>Рассмотрено 3 инвестиционных кейса;</a:t>
            </a:r>
          </a:p>
          <a:p>
            <a:pPr marL="285750" indent="-285750">
              <a:buFontTx/>
              <a:buChar char="-"/>
            </a:pPr>
            <a:r>
              <a:rPr lang="ru-RU" sz="1600" b="1" spc="-15" dirty="0">
                <a:cs typeface="Arial"/>
              </a:rPr>
              <a:t>к</a:t>
            </a:r>
            <a:r>
              <a:rPr lang="ru-RU" sz="1600" b="1" spc="-15" dirty="0" smtClean="0">
                <a:cs typeface="Arial"/>
              </a:rPr>
              <a:t>омплекс решений упакован в протокол заседания </a:t>
            </a:r>
          </a:p>
          <a:p>
            <a:r>
              <a:rPr lang="ru-RU" sz="1600" b="1" spc="-15" dirty="0" smtClean="0">
                <a:cs typeface="Arial"/>
              </a:rPr>
              <a:t>     Инвестиционного Совета при Губернаторе от 30.12.2019 № 35</a:t>
            </a:r>
            <a:endParaRPr lang="ru-RU" sz="1600" b="1" spc="-15" dirty="0">
              <a:cs typeface="Arial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697895" y="5485688"/>
            <a:ext cx="57783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-15" dirty="0">
                <a:cs typeface="Arial"/>
              </a:rPr>
              <a:t>Новая форма выездов </a:t>
            </a:r>
            <a:r>
              <a:rPr lang="en-US" sz="2400" b="1" spc="-15" dirty="0" smtClean="0">
                <a:cs typeface="Arial"/>
              </a:rPr>
              <a:t>INVEST-TEAM</a:t>
            </a:r>
            <a:endParaRPr lang="ru-RU" sz="2400" b="1" spc="-15" dirty="0" smtClean="0">
              <a:cs typeface="Arial"/>
            </a:endParaRPr>
          </a:p>
          <a:p>
            <a:r>
              <a:rPr lang="ru-RU" sz="1600" b="1" spc="-15" dirty="0" smtClean="0">
                <a:cs typeface="Arial"/>
              </a:rPr>
              <a:t>Итог:</a:t>
            </a:r>
          </a:p>
          <a:p>
            <a:pPr marL="285750" indent="-285750">
              <a:buFontTx/>
              <a:buChar char="-"/>
            </a:pPr>
            <a:r>
              <a:rPr lang="ru-RU" sz="1600" b="1" spc="-15" dirty="0" smtClean="0">
                <a:cs typeface="Arial"/>
              </a:rPr>
              <a:t>9 муниципальных образований;</a:t>
            </a:r>
          </a:p>
          <a:p>
            <a:pPr marL="285750" indent="-285750">
              <a:buFontTx/>
              <a:buChar char="-"/>
            </a:pPr>
            <a:r>
              <a:rPr lang="ru-RU" sz="1600" b="1" spc="-15" dirty="0">
                <a:cs typeface="Arial"/>
              </a:rPr>
              <a:t>р</a:t>
            </a:r>
            <a:r>
              <a:rPr lang="ru-RU" sz="1600" b="1" spc="-15" dirty="0" smtClean="0">
                <a:cs typeface="Arial"/>
              </a:rPr>
              <a:t>ассмотрено 16 инвестиционных кейсов:</a:t>
            </a:r>
            <a:endParaRPr lang="en-US" sz="1600" b="1" spc="-15" dirty="0" smtClean="0"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ru-RU" sz="1600" b="1" spc="-15" dirty="0">
                <a:cs typeface="Arial"/>
              </a:rPr>
              <a:t>б</a:t>
            </a:r>
            <a:r>
              <a:rPr lang="ru-RU" sz="1600" b="1" spc="-15" dirty="0" smtClean="0">
                <a:cs typeface="Arial"/>
              </a:rPr>
              <a:t>олее 150 предпринимателей приняли участие в заседаниях муниципальных Советов по развитию малого предпринимательства и инвестициям</a:t>
            </a:r>
            <a:endParaRPr lang="ru-RU" sz="1600" b="1" spc="-15" dirty="0">
              <a:cs typeface="Arial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697895" y="3712655"/>
            <a:ext cx="592591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spc="-15" dirty="0">
                <a:cs typeface="Arial"/>
              </a:rPr>
              <a:t>«Открытый диалог</a:t>
            </a:r>
            <a:r>
              <a:rPr lang="ru-RU" sz="2400" b="1" spc="-15" dirty="0" smtClean="0">
                <a:cs typeface="Arial"/>
              </a:rPr>
              <a:t>»</a:t>
            </a:r>
          </a:p>
          <a:p>
            <a:r>
              <a:rPr lang="ru-RU" sz="1600" b="1" spc="-15" dirty="0" smtClean="0">
                <a:cs typeface="Arial"/>
              </a:rPr>
              <a:t>Итог: </a:t>
            </a:r>
          </a:p>
          <a:p>
            <a:pPr marL="285750" indent="-285750">
              <a:buFontTx/>
              <a:buChar char="-"/>
            </a:pPr>
            <a:r>
              <a:rPr lang="ru-RU" sz="1600" b="1" spc="-15" dirty="0" smtClean="0">
                <a:cs typeface="Arial"/>
              </a:rPr>
              <a:t>более 100 участников;</a:t>
            </a:r>
          </a:p>
          <a:p>
            <a:pPr marL="285750" indent="-285750">
              <a:buFontTx/>
              <a:buChar char="-"/>
            </a:pPr>
            <a:r>
              <a:rPr lang="ru-RU" sz="1600" b="1" spc="-15" dirty="0" smtClean="0">
                <a:cs typeface="Arial"/>
              </a:rPr>
              <a:t>решено более 70 вопросов;</a:t>
            </a:r>
          </a:p>
          <a:p>
            <a:pPr marL="285750" indent="-285750">
              <a:buFontTx/>
              <a:buChar char="-"/>
            </a:pPr>
            <a:r>
              <a:rPr lang="ru-RU" sz="1600" b="1" spc="-15" dirty="0">
                <a:cs typeface="Arial"/>
              </a:rPr>
              <a:t>п</a:t>
            </a:r>
            <a:r>
              <a:rPr lang="ru-RU" sz="1600" b="1" spc="-15" dirty="0" smtClean="0">
                <a:cs typeface="Arial"/>
              </a:rPr>
              <a:t>ринято решение о тиражировании данного формата </a:t>
            </a:r>
            <a:endParaRPr lang="ru-RU" sz="1600" b="1" spc="-15" dirty="0">
              <a:cs typeface="Arial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603" y="2284170"/>
            <a:ext cx="866211" cy="72103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849" y="3919743"/>
            <a:ext cx="866211" cy="721036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604" y="5969478"/>
            <a:ext cx="866211" cy="721036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988" y="2108955"/>
            <a:ext cx="896251" cy="896251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236" y="1320877"/>
            <a:ext cx="711754" cy="711754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267" y="3804499"/>
            <a:ext cx="1001039" cy="83794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1381" y="3395831"/>
            <a:ext cx="899708" cy="89970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861" y="5783979"/>
            <a:ext cx="1207228" cy="1207228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29" y="6162979"/>
            <a:ext cx="711754" cy="711754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472" y="6509217"/>
            <a:ext cx="698726" cy="69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2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7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9667" y="459260"/>
            <a:ext cx="7469587" cy="1144168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«Открытый диалог с бизнесом. Лицом к лицу»</a:t>
            </a:r>
            <a:br>
              <a:rPr lang="ru-RU" sz="4000" dirty="0"/>
            </a:b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00361544"/>
              </p:ext>
            </p:extLst>
          </p:nvPr>
        </p:nvGraphicFramePr>
        <p:xfrm>
          <a:off x="402956" y="1923751"/>
          <a:ext cx="6432177" cy="3006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896850" y="1298781"/>
            <a:ext cx="5143999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dirty="0" smtClean="0">
                <a:latin typeface="+mj-lt"/>
              </a:rPr>
              <a:t>Более </a:t>
            </a:r>
            <a:r>
              <a:rPr lang="ru-RU" sz="4800" dirty="0" smtClean="0">
                <a:solidFill>
                  <a:schemeClr val="accent1"/>
                </a:solidFill>
                <a:latin typeface="+mj-lt"/>
              </a:rPr>
              <a:t>100</a:t>
            </a:r>
            <a:r>
              <a:rPr lang="ru-RU" sz="3600" dirty="0" smtClean="0">
                <a:latin typeface="+mj-lt"/>
              </a:rPr>
              <a:t> участников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512" y="1243016"/>
            <a:ext cx="1206169" cy="12061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545" y="1246103"/>
            <a:ext cx="1203082" cy="1203082"/>
          </a:xfrm>
          <a:prstGeom prst="rect">
            <a:avLst/>
          </a:prstGeom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2662924791"/>
              </p:ext>
            </p:extLst>
          </p:nvPr>
        </p:nvGraphicFramePr>
        <p:xfrm>
          <a:off x="1127994" y="4304872"/>
          <a:ext cx="5981933" cy="3254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7317703" y="2442949"/>
            <a:ext cx="5599045" cy="4408849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6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5FD80-C3B9-44E2-96AF-9E09FF081CFC}" type="slidenum">
              <a:rPr lang="ru-RU" smtClean="0"/>
              <a:t>8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9802" y="171821"/>
            <a:ext cx="7469587" cy="114416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Институты для бизнеса</a:t>
            </a:r>
            <a:endParaRPr lang="ru-RU" sz="3600" dirty="0"/>
          </a:p>
        </p:txBody>
      </p:sp>
      <p:sp>
        <p:nvSpPr>
          <p:cNvPr id="6" name="Овал 5"/>
          <p:cNvSpPr/>
          <p:nvPr/>
        </p:nvSpPr>
        <p:spPr>
          <a:xfrm>
            <a:off x="8489222" y="1701958"/>
            <a:ext cx="4177209" cy="13194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87"/>
          </a:p>
        </p:txBody>
      </p:sp>
      <p:sp>
        <p:nvSpPr>
          <p:cNvPr id="7" name="TextBox 6"/>
          <p:cNvSpPr txBox="1"/>
          <p:nvPr/>
        </p:nvSpPr>
        <p:spPr>
          <a:xfrm>
            <a:off x="9776263" y="2077768"/>
            <a:ext cx="3451215" cy="56784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090" b="1" i="1" dirty="0">
                <a:solidFill>
                  <a:schemeClr val="bg1"/>
                </a:solidFill>
              </a:rPr>
              <a:t>INVEST-TEAM</a:t>
            </a:r>
            <a:endParaRPr lang="ru-RU" sz="3090" b="1" i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5871" y="1963208"/>
            <a:ext cx="840392" cy="7969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0392" y="1664209"/>
            <a:ext cx="8268405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+mj-lt"/>
              </a:rPr>
              <a:t>Новый формат выездов </a:t>
            </a:r>
            <a:r>
              <a:rPr lang="en-US" sz="2400" b="1" dirty="0" smtClean="0">
                <a:latin typeface="+mj-lt"/>
              </a:rPr>
              <a:t>INVEST-TEAM</a:t>
            </a:r>
            <a:endParaRPr lang="ru-RU" sz="2400" b="1" dirty="0" smtClean="0">
              <a:latin typeface="+mj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56533" y="2331660"/>
            <a:ext cx="709021" cy="59019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0392" y="2932579"/>
            <a:ext cx="747275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+mj-lt"/>
              </a:rPr>
              <a:t>16 инвестиционных кейсов местных предприятий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66144" y="2323806"/>
            <a:ext cx="709021" cy="5901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3170" y="2297117"/>
            <a:ext cx="709021" cy="59019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56532" y="3517701"/>
            <a:ext cx="709021" cy="5901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66143" y="3485021"/>
            <a:ext cx="709021" cy="590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3169" y="3507038"/>
            <a:ext cx="709021" cy="59019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119802" y="4806975"/>
            <a:ext cx="2605285" cy="16312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3 кейса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вынесено 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на «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М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арафон мышления»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363743" y="4231349"/>
            <a:ext cx="95946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в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целях создания культурно-досугового центра в Верхней Сысерти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разработана «дорожная карта»,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в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апреле будет выбран один из двух путей реализации проекта: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по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модели ГЧП либо путем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включения в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федеральную программу комплексного развития сельских территорий;</a:t>
            </a:r>
            <a:endParaRPr lang="ru-RU" sz="1800" dirty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проект развития центрального парка культуры и отдыха в г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.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Богданович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представлен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на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федеральный конкурс проектов городской среды, где отобран в качестве победителя;</a:t>
            </a:r>
            <a:endParaRPr lang="ru-RU" sz="1800" dirty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в целях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развития Первоуральского автоагрегатного завода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Министерством</a:t>
            </a:r>
          </a:p>
          <a:p>
            <a:pPr lvl="0" algn="just">
              <a:spcAft>
                <a:spcPts val="0"/>
              </a:spcAft>
              <a:buClr>
                <a:schemeClr val="accent1"/>
              </a:buClr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     промышленности и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науки Свердловской области прорабатывается вопрос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выхода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     организации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на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рынок железнодорожного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Liberation Serif" panose="02020603050405020304" pitchFamily="18" charset="0"/>
              </a:rPr>
              <a:t>машиностроения</a:t>
            </a:r>
            <a:endParaRPr lang="ru-RU" sz="1800" dirty="0">
              <a:solidFill>
                <a:schemeClr val="tx2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74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66663" y="120875"/>
            <a:ext cx="13260230" cy="695069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/>
              <a:t>Меры поддержки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агентство по привлечению инвестиций свердловской област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188" y="4358177"/>
            <a:ext cx="1923755" cy="95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37257" y="7157337"/>
            <a:ext cx="679686" cy="3300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ru-RU" sz="1545" dirty="0">
                <a:solidFill>
                  <a:schemeClr val="tx1">
                    <a:tint val="75000"/>
                  </a:schemeClr>
                </a:solidFill>
              </a:rPr>
              <a:t>5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94988" y="2932282"/>
            <a:ext cx="10998200" cy="475514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500" b="1" dirty="0"/>
              <a:t>внедрен инвестиционный налоговый вычет </a:t>
            </a:r>
            <a:r>
              <a:rPr lang="ru-RU" sz="1500" dirty="0"/>
              <a:t>для </a:t>
            </a:r>
            <a:r>
              <a:rPr lang="ru-RU" sz="1500" dirty="0" smtClean="0"/>
              <a:t>предприятий </a:t>
            </a:r>
            <a:r>
              <a:rPr lang="ru-RU" sz="1500" dirty="0"/>
              <a:t>в сфере промышленности, строительства, транспорта, сельского хозяйства – участников национального проекта "Производительность труда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и </a:t>
            </a:r>
            <a:r>
              <a:rPr lang="ru-RU" sz="1500" dirty="0"/>
              <a:t>поддержка занятости"</a:t>
            </a:r>
            <a:endParaRPr lang="ru-RU" sz="1500" b="1" dirty="0" smtClean="0"/>
          </a:p>
          <a:p>
            <a:pPr marL="457200" indent="-4572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500" b="1" dirty="0" smtClean="0"/>
              <a:t>в </a:t>
            </a:r>
            <a:r>
              <a:rPr lang="ru-RU" sz="1500" b="1" dirty="0"/>
              <a:t>систему приоритетных инвестиционных проектов </a:t>
            </a:r>
            <a:r>
              <a:rPr lang="ru-RU" sz="1500" dirty="0"/>
              <a:t>Свердловской области </a:t>
            </a:r>
            <a:r>
              <a:rPr lang="ru-RU" sz="1500" b="1" dirty="0" smtClean="0"/>
              <a:t>включены</a:t>
            </a:r>
            <a:r>
              <a:rPr lang="ru-RU" sz="1500" dirty="0" smtClean="0"/>
              <a:t> </a:t>
            </a:r>
            <a:r>
              <a:rPr lang="ru-RU" sz="1500" b="1" dirty="0" smtClean="0"/>
              <a:t>информационные технологии </a:t>
            </a:r>
            <a:r>
              <a:rPr lang="ru-RU" sz="1500" dirty="0" smtClean="0"/>
              <a:t>и </a:t>
            </a:r>
            <a:r>
              <a:rPr lang="ru-RU" sz="1500" b="1" dirty="0" smtClean="0"/>
              <a:t>научные исследования и разработки</a:t>
            </a:r>
          </a:p>
          <a:p>
            <a:pPr marL="457200" indent="-45720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500" dirty="0"/>
              <a:t>присвоен статус участника приоритетного инвестиционного проекта Свердловской области по новому строительству </a:t>
            </a:r>
            <a:r>
              <a:rPr lang="ru-RU" sz="1500" b="1" dirty="0"/>
              <a:t>3</a:t>
            </a:r>
            <a:r>
              <a:rPr lang="ru-RU" sz="1500" dirty="0"/>
              <a:t> компаниям (общий объем инвестиций по проектам – более </a:t>
            </a:r>
            <a:r>
              <a:rPr lang="ru-RU" sz="1500" b="1" dirty="0"/>
              <a:t>9</a:t>
            </a:r>
            <a:r>
              <a:rPr lang="ru-RU" sz="1500" dirty="0"/>
              <a:t> </a:t>
            </a:r>
            <a:r>
              <a:rPr lang="ru-RU" sz="1500" b="1" dirty="0"/>
              <a:t>млрд. рублей</a:t>
            </a:r>
            <a:r>
              <a:rPr lang="ru-RU" sz="1500" dirty="0" smtClean="0"/>
              <a:t>)</a:t>
            </a:r>
            <a:endParaRPr lang="ru-RU" sz="1500" b="1" dirty="0" smtClean="0"/>
          </a:p>
          <a:p>
            <a:pPr marL="457200" indent="-4572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500" b="1" dirty="0" smtClean="0"/>
              <a:t>создан </a:t>
            </a:r>
            <a:r>
              <a:rPr lang="ru-RU" sz="1500" b="1" dirty="0"/>
              <a:t>новый институт регионального </a:t>
            </a:r>
            <a:r>
              <a:rPr lang="ru-RU" sz="1500" b="1" dirty="0" smtClean="0"/>
              <a:t>развития </a:t>
            </a:r>
            <a:r>
              <a:rPr lang="ru-RU" sz="1500" dirty="0" smtClean="0"/>
              <a:t>– </a:t>
            </a:r>
            <a:r>
              <a:rPr lang="ru-RU" sz="1500" dirty="0"/>
              <a:t>специализированная организация по работе с инвесторами (автономная некоммерческая организация </a:t>
            </a:r>
            <a:r>
              <a:rPr lang="ru-RU" sz="1500" b="1" dirty="0"/>
              <a:t>«Агентство по привлечению инвестиций в Свердловскую область</a:t>
            </a:r>
            <a:r>
              <a:rPr lang="ru-RU" sz="1500" b="1" dirty="0" smtClean="0"/>
              <a:t>»</a:t>
            </a:r>
            <a:r>
              <a:rPr lang="ru-RU" sz="1500" dirty="0" smtClean="0"/>
              <a:t>)</a:t>
            </a:r>
          </a:p>
          <a:p>
            <a:pPr marL="457200" indent="-4572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500" dirty="0" smtClean="0"/>
              <a:t>сформирован </a:t>
            </a:r>
            <a:r>
              <a:rPr lang="ru-RU" sz="1500" dirty="0"/>
              <a:t>перечень из </a:t>
            </a:r>
            <a:r>
              <a:rPr lang="ru-RU" sz="1500" b="1" dirty="0"/>
              <a:t>59</a:t>
            </a:r>
            <a:r>
              <a:rPr lang="ru-RU" sz="1500" dirty="0"/>
              <a:t> </a:t>
            </a:r>
            <a:r>
              <a:rPr lang="ru-RU" sz="1500" b="1" dirty="0"/>
              <a:t>стратегических проектов </a:t>
            </a:r>
            <a:r>
              <a:rPr lang="ru-RU" sz="1500" dirty="0"/>
              <a:t>региона с объемом капиталовложений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/>
              <a:t>1,5 </a:t>
            </a:r>
            <a:r>
              <a:rPr lang="ru-RU" sz="1500" b="1" dirty="0"/>
              <a:t>трлн. рублей</a:t>
            </a:r>
            <a:r>
              <a:rPr lang="ru-RU" sz="1500" dirty="0"/>
              <a:t> </a:t>
            </a:r>
            <a:endParaRPr lang="ru-RU" sz="1500" dirty="0" smtClean="0"/>
          </a:p>
          <a:p>
            <a:pPr marL="457200" indent="-4572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500" dirty="0" smtClean="0"/>
              <a:t>оптимизирован </a:t>
            </a:r>
            <a:r>
              <a:rPr lang="ru-RU" sz="1500" dirty="0"/>
              <a:t>процесс предоставления </a:t>
            </a:r>
            <a:r>
              <a:rPr lang="ru-RU" sz="1500" b="1" dirty="0"/>
              <a:t>инвестиционного налогового </a:t>
            </a:r>
            <a:r>
              <a:rPr lang="ru-RU" sz="1500" b="1" dirty="0" smtClean="0"/>
              <a:t>кредита</a:t>
            </a:r>
          </a:p>
          <a:p>
            <a:pPr marL="457200" indent="-45720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500" dirty="0" smtClean="0"/>
              <a:t>сформирован </a:t>
            </a:r>
            <a:r>
              <a:rPr lang="ru-RU" sz="1500" b="1" dirty="0"/>
              <a:t>проект инновационного научно-технологического центра «Татищев» </a:t>
            </a:r>
            <a:r>
              <a:rPr lang="ru-RU" sz="1500" b="1" dirty="0" smtClean="0"/>
              <a:t/>
            </a:r>
            <a:br>
              <a:rPr lang="ru-RU" sz="1500" b="1" dirty="0" smtClean="0"/>
            </a:br>
            <a:r>
              <a:rPr lang="ru-RU" sz="1500" dirty="0" smtClean="0"/>
              <a:t>в соответствии с Федеральным </a:t>
            </a:r>
            <a:r>
              <a:rPr lang="ru-RU" sz="1500" dirty="0"/>
              <a:t>законом от 29 июля 2017 года № 216-ФЗ «Об инновационных научно-технических центрах и о внесении изменений в отдельные законодательные акты Российской Федерации» </a:t>
            </a:r>
            <a:r>
              <a:rPr lang="ru-RU" sz="1500" dirty="0" smtClean="0"/>
              <a:t>(</a:t>
            </a:r>
            <a:r>
              <a:rPr lang="ru-RU" sz="1500" b="1" dirty="0"/>
              <a:t>единственный проект данного типа на территории Уральского федерального округа</a:t>
            </a:r>
            <a:r>
              <a:rPr lang="ru-RU" sz="1500" dirty="0" smtClean="0"/>
              <a:t>, </a:t>
            </a:r>
            <a:r>
              <a:rPr lang="ru-RU" sz="1500" dirty="0"/>
              <a:t>предусматривающий применение преференциального режима для </a:t>
            </a:r>
            <a:r>
              <a:rPr lang="ru-RU" sz="1500" dirty="0" smtClean="0"/>
              <a:t>инвестора в научно-технологической сфере)</a:t>
            </a:r>
          </a:p>
          <a:p>
            <a:pPr marL="457200" indent="-45720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1500" b="1" dirty="0"/>
              <a:t>сформирована законодательная инициатива по применению</a:t>
            </a:r>
            <a:r>
              <a:rPr lang="ru-RU" sz="1500" dirty="0"/>
              <a:t> </a:t>
            </a:r>
            <a:r>
              <a:rPr lang="ru-RU" sz="1500" b="1" dirty="0"/>
              <a:t>новой меры поддержки на территории </a:t>
            </a:r>
            <a:r>
              <a:rPr lang="ru-RU" sz="1500" b="1" dirty="0" smtClean="0"/>
              <a:t>Свердловской области </a:t>
            </a:r>
            <a:r>
              <a:rPr lang="ru-RU" sz="1500" dirty="0" smtClean="0"/>
              <a:t>– региональный инвестиционный проект</a:t>
            </a:r>
            <a:endParaRPr lang="ru-RU" sz="1500" dirty="0"/>
          </a:p>
          <a:p>
            <a:pPr marL="457200" indent="-457200" algn="just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ru-RU" sz="1800" b="1" dirty="0" smtClean="0">
              <a:solidFill>
                <a:schemeClr val="accent1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1190293" y="1596883"/>
            <a:ext cx="1195318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355" marR="30468" indent="-286905" algn="just">
              <a:spcBef>
                <a:spcPts val="1200"/>
              </a:spcBef>
              <a:buClr>
                <a:srgbClr val="21A0DA"/>
              </a:buClr>
              <a:buFont typeface="Wingdings"/>
              <a:buChar char=""/>
              <a:tabLst>
                <a:tab pos="324990" algn="l"/>
              </a:tabLst>
            </a:pPr>
            <a:r>
              <a:rPr lang="ru-RU" sz="1600" b="1" spc="-25" dirty="0" smtClean="0">
                <a:cs typeface="Arial"/>
              </a:rPr>
              <a:t>утверждена </a:t>
            </a:r>
            <a:r>
              <a:rPr lang="ru-RU" sz="1600" b="1" spc="-25" dirty="0">
                <a:cs typeface="Arial"/>
              </a:rPr>
              <a:t>И</a:t>
            </a:r>
            <a:r>
              <a:rPr lang="ru-RU" sz="1600" b="1" spc="-25" dirty="0" smtClean="0">
                <a:cs typeface="Arial"/>
              </a:rPr>
              <a:t>нвестиционная стратегия Свердловской области до 2035 года</a:t>
            </a:r>
          </a:p>
          <a:p>
            <a:pPr marL="324355" marR="30468" indent="-286905" algn="just">
              <a:spcBef>
                <a:spcPts val="1200"/>
              </a:spcBef>
              <a:buClr>
                <a:srgbClr val="21A0DA"/>
              </a:buClr>
              <a:buFont typeface="Wingdings"/>
              <a:buChar char=""/>
              <a:tabLst>
                <a:tab pos="324990" algn="l"/>
              </a:tabLst>
            </a:pPr>
            <a:r>
              <a:rPr lang="ru-RU" sz="1600" b="1" spc="-25" dirty="0">
                <a:cs typeface="Arial"/>
              </a:rPr>
              <a:t>у</a:t>
            </a:r>
            <a:r>
              <a:rPr lang="ru-RU" sz="1600" b="1" spc="-25" dirty="0" smtClean="0">
                <a:cs typeface="Arial"/>
              </a:rPr>
              <a:t>тверждена Стратегия </a:t>
            </a:r>
            <a:r>
              <a:rPr lang="ru-RU" sz="1600" b="1" dirty="0"/>
              <a:t>развития внутреннего и въездного туризма в Свердловской области до 2030 </a:t>
            </a:r>
            <a:r>
              <a:rPr lang="ru-RU" sz="1600" b="1" dirty="0" smtClean="0"/>
              <a:t>года</a:t>
            </a:r>
          </a:p>
          <a:p>
            <a:pPr marL="324355" marR="30468" indent="-286905" algn="just">
              <a:spcBef>
                <a:spcPts val="1200"/>
              </a:spcBef>
              <a:buClr>
                <a:srgbClr val="21A0DA"/>
              </a:buClr>
              <a:buFont typeface="Wingdings"/>
              <a:buChar char=""/>
              <a:tabLst>
                <a:tab pos="324990" algn="l"/>
              </a:tabLst>
            </a:pPr>
            <a:r>
              <a:rPr lang="ru-RU" sz="1600" b="1" dirty="0" smtClean="0"/>
              <a:t>утверждена Стратегия </a:t>
            </a:r>
            <a:r>
              <a:rPr lang="ru-RU" sz="1600" b="1" dirty="0"/>
              <a:t>развития малого и среднего предпринимательства в Свердловской области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на </a:t>
            </a:r>
            <a:r>
              <a:rPr lang="ru-RU" sz="1600" b="1" dirty="0"/>
              <a:t>период до 2035 года</a:t>
            </a:r>
          </a:p>
          <a:p>
            <a:pPr marL="324355" marR="30468" indent="-286905" algn="just">
              <a:spcBef>
                <a:spcPts val="1200"/>
              </a:spcBef>
              <a:buClr>
                <a:srgbClr val="21A0DA"/>
              </a:buClr>
              <a:buFont typeface="Wingdings"/>
              <a:buChar char=""/>
              <a:tabLst>
                <a:tab pos="324990" algn="l"/>
              </a:tabLst>
            </a:pPr>
            <a:endParaRPr lang="ru-RU" sz="1600" b="1" dirty="0">
              <a:solidFill>
                <a:schemeClr val="accent1"/>
              </a:solidFill>
            </a:endParaRPr>
          </a:p>
          <a:p>
            <a:pPr marL="324355" marR="30468" indent="-286905" algn="just">
              <a:spcBef>
                <a:spcPts val="1200"/>
              </a:spcBef>
              <a:buClr>
                <a:srgbClr val="21A0DA"/>
              </a:buClr>
              <a:buFont typeface="Wingdings"/>
              <a:buChar char=""/>
              <a:tabLst>
                <a:tab pos="324990" algn="l"/>
              </a:tabLst>
            </a:pPr>
            <a:endParaRPr lang="ru-RU" sz="1800" b="1" spc="-25" dirty="0">
              <a:solidFill>
                <a:schemeClr val="accent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227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89ED7"/>
      </a:accent1>
      <a:accent2>
        <a:srgbClr val="32BCAD"/>
      </a:accent2>
      <a:accent3>
        <a:srgbClr val="AEABAB"/>
      </a:accent3>
      <a:accent4>
        <a:srgbClr val="FFC000"/>
      </a:accent4>
      <a:accent5>
        <a:srgbClr val="4472C4"/>
      </a:accent5>
      <a:accent6>
        <a:srgbClr val="32BCAD"/>
      </a:accent6>
      <a:hlink>
        <a:srgbClr val="389ED7"/>
      </a:hlink>
      <a:folHlink>
        <a:srgbClr val="ED7D31"/>
      </a:folHlink>
    </a:clrScheme>
    <a:fontScheme name="Свердловская область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lnSpc>
            <a:spcPct val="100000"/>
          </a:lnSpc>
          <a:defRPr sz="2800" b="1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@Чистый шаблон презентации_Свердловской области_А4_24-12-18_Dikiyfilin.potx" id="{ECB3918E-1C3B-44DE-A316-72BDDAECAB7D}" vid="{15C0883D-23D4-45F8-9F74-60BAF7CC2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3241</TotalTime>
  <Words>736</Words>
  <Application>Microsoft Office PowerPoint</Application>
  <PresentationFormat>Произвольный</PresentationFormat>
  <Paragraphs>148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Liberation Serif</vt:lpstr>
      <vt:lpstr>Segoe UI</vt:lpstr>
      <vt:lpstr>Segoe UI </vt:lpstr>
      <vt:lpstr>Segoe UI Semibold</vt:lpstr>
      <vt:lpstr>Segoe UI Semilight</vt:lpstr>
      <vt:lpstr>Times New Roman</vt:lpstr>
      <vt:lpstr>Wingdings</vt:lpstr>
      <vt:lpstr>Тема Office</vt:lpstr>
      <vt:lpstr>Презентация PowerPoint</vt:lpstr>
      <vt:lpstr>Благоприятный инвестиционный климат</vt:lpstr>
      <vt:lpstr>Регуляторная среда</vt:lpstr>
      <vt:lpstr>Регуляторная среда</vt:lpstr>
      <vt:lpstr>Институты для бизнеса</vt:lpstr>
      <vt:lpstr>Институты для бизнеса</vt:lpstr>
      <vt:lpstr>«Открытый диалог с бизнесом. Лицом к лицу» </vt:lpstr>
      <vt:lpstr>Институты для бизнеса</vt:lpstr>
      <vt:lpstr>  Меры поддержки </vt:lpstr>
      <vt:lpstr>Поддержка малого и среднего предпринимательства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Кривегина Анастасия Петровна</dc:creator>
  <cp:lastModifiedBy>Иванова Егения Сергеевна</cp:lastModifiedBy>
  <cp:revision>417</cp:revision>
  <cp:lastPrinted>2020-02-29T10:55:29Z</cp:lastPrinted>
  <dcterms:created xsi:type="dcterms:W3CDTF">2018-12-25T07:26:08Z</dcterms:created>
  <dcterms:modified xsi:type="dcterms:W3CDTF">2020-03-02T16:58:36Z</dcterms:modified>
</cp:coreProperties>
</file>