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36" r:id="rId2"/>
    <p:sldId id="330" r:id="rId3"/>
    <p:sldId id="331" r:id="rId4"/>
    <p:sldId id="338" r:id="rId5"/>
    <p:sldId id="332" r:id="rId6"/>
    <p:sldId id="341" r:id="rId7"/>
    <p:sldId id="340" r:id="rId8"/>
    <p:sldId id="342" r:id="rId9"/>
    <p:sldId id="344" r:id="rId10"/>
    <p:sldId id="333" r:id="rId11"/>
  </p:sldIdLst>
  <p:sldSz cx="13439775" cy="7559675"/>
  <p:notesSz cx="6797675" cy="9926638"/>
  <p:defaultTextStyle>
    <a:defPPr>
      <a:defRPr lang="ru-RU"/>
    </a:defPPr>
    <a:lvl1pPr marL="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1pPr>
    <a:lvl2pPr marL="49085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2pPr>
    <a:lvl3pPr marL="98170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3pPr>
    <a:lvl4pPr marL="147255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4pPr>
    <a:lvl5pPr marL="196340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5pPr>
    <a:lvl6pPr marL="245425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sz="19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1DA"/>
    <a:srgbClr val="563F2F"/>
    <a:srgbClr val="42BEB2"/>
    <a:srgbClr val="FDC010"/>
    <a:srgbClr val="D9D3D0"/>
    <a:srgbClr val="2279A9"/>
    <a:srgbClr val="44546A"/>
    <a:srgbClr val="4971B7"/>
    <a:srgbClr val="ED7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54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Отработан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более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70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вопросов</a:t>
            </a:r>
          </a:p>
        </c:rich>
      </c:tx>
      <c:layout>
        <c:manualLayout>
          <c:xMode val="edge"/>
          <c:yMode val="edge"/>
          <c:x val="0.44297661584872433"/>
          <c:y val="7.1821180894567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57055378292873E-2"/>
          <c:y val="0.22785592592592596"/>
          <c:w val="0.44216175863313323"/>
          <c:h val="0.671136659664656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Отработано 78 вопросов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Решено полностью</c:v>
                </c:pt>
                <c:pt idx="1">
                  <c:v>Подано письменное заявление</c:v>
                </c:pt>
                <c:pt idx="2">
                  <c:v>Приглашение на личный прием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24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628937139012188"/>
          <c:y val="0.33621926517517681"/>
          <c:w val="0.52060663131627127"/>
          <c:h val="0.63222898149315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0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Удовлетворенность решением проблемы </a:t>
            </a:r>
          </a:p>
        </c:rich>
      </c:tx>
      <c:layout>
        <c:manualLayout>
          <c:xMode val="edge"/>
          <c:yMode val="edge"/>
          <c:x val="0.17507668507821803"/>
          <c:y val="0.19355303531427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0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6095238079851584"/>
          <c:y val="0.39928407341396699"/>
          <c:w val="0.28229824697736194"/>
          <c:h val="0.536850924618171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решением пробылемы за 5 минут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Удовлетворены </c:v>
                </c:pt>
                <c:pt idx="1">
                  <c:v>Частично удовлетворены</c:v>
                </c:pt>
                <c:pt idx="2">
                  <c:v>Неудовлетворены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34</c:v>
                </c:pt>
                <c:pt idx="2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4831466228864718E-2"/>
          <c:y val="0.35864997052048925"/>
          <c:w val="0.45434090681807499"/>
          <c:h val="0.6413500294795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424A0-314E-4C8E-8C61-0C6E9D21F8C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9816-93D9-435F-9B53-DC3323A4E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86BC-3181-4DC8-8EF0-AA54586A698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25AC-088F-48D9-9199-C78495F93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1pPr>
    <a:lvl2pPr marL="4908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2pPr>
    <a:lvl3pPr marL="9817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3pPr>
    <a:lvl4pPr marL="14725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4pPr>
    <a:lvl5pPr marL="19634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5pPr>
    <a:lvl6pPr marL="24542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9775" cy="7724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58" y="399478"/>
            <a:ext cx="1295259" cy="693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64" y="2252796"/>
            <a:ext cx="6386243" cy="1655570"/>
          </a:xfrm>
          <a:prstGeom prst="rect">
            <a:avLst/>
          </a:prstGeom>
        </p:spPr>
      </p:pic>
      <p:sp>
        <p:nvSpPr>
          <p:cNvPr id="14" name="Дата 3"/>
          <p:cNvSpPr txBox="1">
            <a:spLocks/>
          </p:cNvSpPr>
          <p:nvPr userDrawn="1"/>
        </p:nvSpPr>
        <p:spPr>
          <a:xfrm>
            <a:off x="682215" y="7006700"/>
            <a:ext cx="3023949" cy="402483"/>
          </a:xfrm>
          <a:prstGeom prst="rect">
            <a:avLst/>
          </a:prstGeom>
        </p:spPr>
        <p:txBody>
          <a:bodyPr vert="horz" lIns="117721" tIns="58860" rIns="117721" bIns="588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4923F-6D85-4D3F-A0DF-B0A90AC0DE05}" type="datetimeFigureOut">
              <a:rPr lang="ru-RU" sz="1545" smtClean="0"/>
              <a:pPr/>
              <a:t>02.03.2020</a:t>
            </a:fld>
            <a:endParaRPr lang="ru-RU" sz="1545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3581509" y="5067751"/>
            <a:ext cx="7243263" cy="146293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347" cap="none" baseline="0">
                <a:solidFill>
                  <a:srgbClr val="22A1DA"/>
                </a:solidFill>
                <a:latin typeface="Segoe UI Semibold" panose="020B0702040204020203" pitchFamily="34" charset="0"/>
              </a:defRPr>
            </a:lvl1pPr>
            <a:lvl2pPr marL="588599" indent="0">
              <a:buFontTx/>
              <a:buNone/>
              <a:defRPr sz="2832" cap="all" baseline="0">
                <a:solidFill>
                  <a:srgbClr val="22A1DA"/>
                </a:solidFill>
                <a:latin typeface="Segoe UI Semibold" panose="020B0702040204020203" pitchFamily="34" charset="0"/>
              </a:defRPr>
            </a:lvl2pPr>
            <a:lvl3pPr marL="1177199" indent="0">
              <a:buFontTx/>
              <a:buNone/>
              <a:defRPr sz="2832" cap="all" baseline="0">
                <a:solidFill>
                  <a:srgbClr val="22A1DA"/>
                </a:solidFill>
                <a:latin typeface="Segoe UI "/>
              </a:defRPr>
            </a:lvl3pPr>
            <a:lvl4pPr marL="1765798" indent="0">
              <a:buFontTx/>
              <a:buNone/>
              <a:defRPr sz="2832" cap="all" baseline="0">
                <a:solidFill>
                  <a:srgbClr val="22A1DA"/>
                </a:solidFill>
                <a:latin typeface="Segoe UI "/>
              </a:defRPr>
            </a:lvl4pPr>
            <a:lvl5pPr marL="2354397" indent="0">
              <a:buFontTx/>
              <a:buNone/>
              <a:defRPr sz="2832" cap="all" baseline="0">
                <a:solidFill>
                  <a:srgbClr val="22A1DA"/>
                </a:solidFill>
                <a:latin typeface="Segoe UI "/>
              </a:defRPr>
            </a:lvl5pPr>
          </a:lstStyle>
          <a:p>
            <a:pPr lvl="0"/>
            <a:r>
              <a:rPr lang="ru-RU" dirty="0"/>
              <a:t>Образец текста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98960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186C-48BB-40C9-BCA3-127F0AF18251}" type="datetime1">
              <a:rPr lang="ru-RU" smtClean="0"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5584-8A28-4C79-893D-759B39B48282}" type="datetime1">
              <a:rPr lang="ru-RU" smtClean="0"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14" y="-648796"/>
            <a:ext cx="6468127" cy="3026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231" y="-481196"/>
            <a:ext cx="1889052" cy="755967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2A1DA"/>
                </a:solidFill>
              </a:defRPr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88892" y="1601788"/>
            <a:ext cx="11810898" cy="4979987"/>
          </a:xfrm>
        </p:spPr>
        <p:txBody>
          <a:bodyPr/>
          <a:lstStyle>
            <a:lvl1pPr marL="0" indent="0">
              <a:buNone/>
              <a:defRPr/>
            </a:lvl1pPr>
            <a:lvl2pPr marL="588599" indent="0">
              <a:buNone/>
              <a:defRPr/>
            </a:lvl2pPr>
            <a:lvl3pPr marL="1177199" indent="0">
              <a:buNone/>
              <a:defRPr/>
            </a:lvl3pPr>
            <a:lvl4pPr marL="1765798" indent="0">
              <a:buNone/>
              <a:defRPr/>
            </a:lvl4pPr>
            <a:lvl5pPr marL="2354397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32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162063" y="1"/>
            <a:ext cx="3277712" cy="1465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300559" y="6188076"/>
            <a:ext cx="3277712" cy="1465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</p:spTree>
    <p:extLst>
      <p:ext uri="{BB962C8B-B14F-4D97-AF65-F5344CB8AC3E}">
        <p14:creationId xmlns:p14="http://schemas.microsoft.com/office/powerpoint/2010/main" val="357361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6" y="2267902"/>
            <a:ext cx="6803887" cy="4192822"/>
          </a:xfrm>
        </p:spPr>
        <p:txBody>
          <a:bodyPr/>
          <a:lstStyle>
            <a:lvl1pPr>
              <a:defRPr sz="4120"/>
            </a:lvl1pPr>
            <a:lvl2pPr>
              <a:defRPr sz="3605"/>
            </a:lvl2pPr>
            <a:lvl3pPr>
              <a:defRPr sz="3090"/>
            </a:lvl3pPr>
            <a:lvl4pPr>
              <a:defRPr sz="2575"/>
            </a:lvl4pPr>
            <a:lvl5pPr>
              <a:defRPr sz="2575"/>
            </a:lvl5pPr>
            <a:lvl6pPr>
              <a:defRPr sz="2575"/>
            </a:lvl6pPr>
            <a:lvl7pPr>
              <a:defRPr sz="2575"/>
            </a:lvl7pPr>
            <a:lvl8pPr>
              <a:defRPr sz="2575"/>
            </a:lvl8pPr>
            <a:lvl9pPr>
              <a:defRPr sz="2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88599" indent="0">
              <a:buNone/>
              <a:defRPr sz="1802"/>
            </a:lvl2pPr>
            <a:lvl3pPr marL="1177199" indent="0">
              <a:buNone/>
              <a:defRPr sz="1545"/>
            </a:lvl3pPr>
            <a:lvl4pPr marL="1765798" indent="0">
              <a:buNone/>
              <a:defRPr sz="1287"/>
            </a:lvl4pPr>
            <a:lvl5pPr marL="2354397" indent="0">
              <a:buNone/>
              <a:defRPr sz="1287"/>
            </a:lvl5pPr>
            <a:lvl6pPr marL="2942996" indent="0">
              <a:buNone/>
              <a:defRPr sz="1287"/>
            </a:lvl6pPr>
            <a:lvl7pPr marL="3531596" indent="0">
              <a:buNone/>
              <a:defRPr sz="1287"/>
            </a:lvl7pPr>
            <a:lvl8pPr marL="4120195" indent="0">
              <a:buNone/>
              <a:defRPr sz="1287"/>
            </a:lvl8pPr>
            <a:lvl9pPr marL="4708794" indent="0">
              <a:buNone/>
              <a:defRPr sz="12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3C52-DDD9-4805-A455-30AE3A827D5C}" type="datetime1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8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6" y="2267902"/>
            <a:ext cx="6803887" cy="4192822"/>
          </a:xfrm>
        </p:spPr>
        <p:txBody>
          <a:bodyPr anchor="t"/>
          <a:lstStyle>
            <a:lvl1pPr marL="0" indent="0">
              <a:buNone/>
              <a:defRPr sz="4120"/>
            </a:lvl1pPr>
            <a:lvl2pPr marL="588599" indent="0">
              <a:buNone/>
              <a:defRPr sz="3605"/>
            </a:lvl2pPr>
            <a:lvl3pPr marL="1177199" indent="0">
              <a:buNone/>
              <a:defRPr sz="3090"/>
            </a:lvl3pPr>
            <a:lvl4pPr marL="1765798" indent="0">
              <a:buNone/>
              <a:defRPr sz="2575"/>
            </a:lvl4pPr>
            <a:lvl5pPr marL="2354397" indent="0">
              <a:buNone/>
              <a:defRPr sz="2575"/>
            </a:lvl5pPr>
            <a:lvl6pPr marL="2942996" indent="0">
              <a:buNone/>
              <a:defRPr sz="2575"/>
            </a:lvl6pPr>
            <a:lvl7pPr marL="3531596" indent="0">
              <a:buNone/>
              <a:defRPr sz="2575"/>
            </a:lvl7pPr>
            <a:lvl8pPr marL="4120195" indent="0">
              <a:buNone/>
              <a:defRPr sz="2575"/>
            </a:lvl8pPr>
            <a:lvl9pPr marL="4708794" indent="0">
              <a:buNone/>
              <a:defRPr sz="2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88599" indent="0">
              <a:buNone/>
              <a:defRPr sz="1802"/>
            </a:lvl2pPr>
            <a:lvl3pPr marL="1177199" indent="0">
              <a:buNone/>
              <a:defRPr sz="1545"/>
            </a:lvl3pPr>
            <a:lvl4pPr marL="1765798" indent="0">
              <a:buNone/>
              <a:defRPr sz="1287"/>
            </a:lvl4pPr>
            <a:lvl5pPr marL="2354397" indent="0">
              <a:buNone/>
              <a:defRPr sz="1287"/>
            </a:lvl5pPr>
            <a:lvl6pPr marL="2942996" indent="0">
              <a:buNone/>
              <a:defRPr sz="1287"/>
            </a:lvl6pPr>
            <a:lvl7pPr marL="3531596" indent="0">
              <a:buNone/>
              <a:defRPr sz="1287"/>
            </a:lvl7pPr>
            <a:lvl8pPr marL="4120195" indent="0">
              <a:buNone/>
              <a:defRPr sz="1287"/>
            </a:lvl8pPr>
            <a:lvl9pPr marL="4708794" indent="0">
              <a:buNone/>
              <a:defRPr sz="12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AF22-B8FC-4B84-BCFF-57F43201E774}" type="datetime1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7C4E-F0C2-4D87-8A3D-049C405B9854}" type="datetime1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780" y="403225"/>
            <a:ext cx="11592215" cy="1460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576466" y="128589"/>
            <a:ext cx="2654623" cy="1735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</p:spTree>
    <p:extLst>
      <p:ext uri="{BB962C8B-B14F-4D97-AF65-F5344CB8AC3E}">
        <p14:creationId xmlns:p14="http://schemas.microsoft.com/office/powerpoint/2010/main" val="28520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3" y="-4789"/>
            <a:ext cx="13780242" cy="757168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5920-514C-4E62-9EC1-587C54594C69}" type="datetime1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384742" y="2172211"/>
            <a:ext cx="9139129" cy="1515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22A1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605" b="1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430" y="386979"/>
            <a:ext cx="1059756" cy="5677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4" y="311430"/>
            <a:ext cx="2811047" cy="72873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2384742" y="2089703"/>
            <a:ext cx="9612378" cy="1680322"/>
          </a:xfrm>
        </p:spPr>
        <p:txBody>
          <a:bodyPr/>
          <a:lstStyle>
            <a:lvl1pPr marL="0" indent="0">
              <a:buNone/>
              <a:defRPr b="0">
                <a:solidFill>
                  <a:srgbClr val="22A1D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90" b="1" dirty="0">
                <a:latin typeface="+mn-lt"/>
              </a:rPr>
              <a:t>ПРЕДЛОЖЕНИЯ </a:t>
            </a:r>
            <a:r>
              <a:rPr lang="en-US" sz="3090" b="1" dirty="0">
                <a:latin typeface="+mn-lt"/>
              </a:rPr>
              <a:t/>
            </a:r>
            <a:br>
              <a:rPr lang="en-US" sz="3090" b="1" dirty="0">
                <a:latin typeface="+mn-lt"/>
              </a:rPr>
            </a:br>
            <a:r>
              <a:rPr lang="ru-RU" sz="3090" b="1" dirty="0">
                <a:latin typeface="+mn-lt"/>
              </a:rPr>
              <a:t>ПО РАЗВИТИЮ СОТРУДНИЧЕСТВА </a:t>
            </a:r>
            <a:br>
              <a:rPr lang="ru-RU" sz="3090" b="1" dirty="0">
                <a:latin typeface="+mn-lt"/>
              </a:rPr>
            </a:br>
            <a:r>
              <a:rPr lang="ru-RU" sz="3090" b="1" dirty="0">
                <a:latin typeface="+mn-lt"/>
              </a:rPr>
              <a:t>НУ</a:t>
            </a:r>
            <a:r>
              <a:rPr lang="ru-RU" sz="3090" b="1" baseline="0" dirty="0">
                <a:latin typeface="+mn-lt"/>
              </a:rPr>
              <a:t> И ЕЩЁ ОДНА СТРОЧКА, НЕ БОЛЕЕ</a:t>
            </a:r>
            <a:r>
              <a:rPr lang="ru-RU" sz="3090" b="1" dirty="0">
                <a:latin typeface="+mn-lt"/>
              </a:rPr>
              <a:t> </a:t>
            </a:r>
            <a:endParaRPr lang="en-US" sz="3090" b="1" dirty="0">
              <a:latin typeface="+mn-lt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4" hasCustomPrompt="1"/>
          </p:nvPr>
        </p:nvSpPr>
        <p:spPr>
          <a:xfrm>
            <a:off x="2384742" y="3636920"/>
            <a:ext cx="9612378" cy="1921305"/>
          </a:xfrm>
        </p:spPr>
        <p:txBody>
          <a:bodyPr/>
          <a:lstStyle>
            <a:lvl1pPr marL="0" indent="0">
              <a:buNone/>
              <a:defRPr/>
            </a:lvl1pPr>
            <a:lvl2pPr marL="588599" indent="0">
              <a:buNone/>
              <a:defRPr/>
            </a:lvl2pPr>
            <a:lvl3pPr marL="1177199" indent="0">
              <a:buNone/>
              <a:defRPr/>
            </a:lvl3pPr>
            <a:lvl4pPr marL="1765798" indent="0">
              <a:buNone/>
              <a:defRPr/>
            </a:lvl4pPr>
            <a:lvl5pPr marL="2354397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ru-RU" sz="309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Свердловской области и Магаданской области </a:t>
            </a:r>
            <a:br>
              <a:rPr lang="ru-RU" sz="309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09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сфере реализации инвестиционной политики </a:t>
            </a:r>
            <a:br>
              <a:rPr lang="ru-RU" sz="309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09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 поддержки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407057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"/>
            <a:ext cx="1343977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6986" y="835801"/>
            <a:ext cx="11591807" cy="3144614"/>
          </a:xfrm>
          <a:prstGeom prst="rect">
            <a:avLst/>
          </a:prstGeom>
        </p:spPr>
        <p:txBody>
          <a:bodyPr anchor="b"/>
          <a:lstStyle>
            <a:lvl1pPr>
              <a:defRPr sz="8515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6986" y="4211871"/>
            <a:ext cx="11591807" cy="1653678"/>
          </a:xfrm>
        </p:spPr>
        <p:txBody>
          <a:bodyPr/>
          <a:lstStyle>
            <a:lvl1pPr marL="0" indent="0">
              <a:buNone/>
              <a:defRPr sz="3406">
                <a:solidFill>
                  <a:schemeClr val="bg1">
                    <a:lumMod val="95000"/>
                  </a:schemeClr>
                </a:solidFill>
              </a:defRPr>
            </a:lvl1pPr>
            <a:lvl2pPr marL="648814" indent="0">
              <a:buNone/>
              <a:defRPr sz="2839">
                <a:solidFill>
                  <a:schemeClr val="tx1">
                    <a:tint val="75000"/>
                  </a:schemeClr>
                </a:solidFill>
              </a:defRPr>
            </a:lvl2pPr>
            <a:lvl3pPr marL="1297626" indent="0">
              <a:buNone/>
              <a:defRPr sz="2554">
                <a:solidFill>
                  <a:schemeClr val="tx1">
                    <a:tint val="75000"/>
                  </a:schemeClr>
                </a:solidFill>
              </a:defRPr>
            </a:lvl3pPr>
            <a:lvl4pPr marL="1946439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4pPr>
            <a:lvl5pPr marL="2595252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5pPr>
            <a:lvl6pPr marL="3244065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6pPr>
            <a:lvl7pPr marL="3892877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7pPr>
            <a:lvl8pPr marL="4541691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8pPr>
            <a:lvl9pPr marL="5190503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1"/>
            <a:ext cx="3023949" cy="402483"/>
          </a:xfrm>
        </p:spPr>
        <p:txBody>
          <a:bodyPr/>
          <a:lstStyle/>
          <a:p>
            <a:fld id="{31E36DDC-4A08-44C5-9D60-A12B19258A96}" type="datetime1">
              <a:rPr lang="ru-RU" smtClean="0"/>
              <a:t>02.03.2020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5" y="7006701"/>
            <a:ext cx="4535925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1842" y="7006701"/>
            <a:ext cx="3023949" cy="402483"/>
          </a:xfrm>
        </p:spPr>
        <p:txBody>
          <a:bodyPr/>
          <a:lstStyle/>
          <a:p>
            <a:fld id="{3463CF0B-0AF5-49AC-8D18-C5BD401C4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"/>
            <a:ext cx="13439775" cy="7559675"/>
          </a:xfrm>
          <a:prstGeom prst="rect">
            <a:avLst/>
          </a:prstGeom>
          <a:solidFill>
            <a:srgbClr val="42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6986" y="835801"/>
            <a:ext cx="11591807" cy="3144614"/>
          </a:xfrm>
          <a:prstGeom prst="rect">
            <a:avLst/>
          </a:prstGeom>
        </p:spPr>
        <p:txBody>
          <a:bodyPr anchor="b"/>
          <a:lstStyle>
            <a:lvl1pPr>
              <a:defRPr sz="8515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6986" y="4211871"/>
            <a:ext cx="11591807" cy="1653678"/>
          </a:xfrm>
        </p:spPr>
        <p:txBody>
          <a:bodyPr/>
          <a:lstStyle>
            <a:lvl1pPr marL="0" indent="0">
              <a:buNone/>
              <a:defRPr sz="3406">
                <a:solidFill>
                  <a:schemeClr val="bg1">
                    <a:lumMod val="95000"/>
                  </a:schemeClr>
                </a:solidFill>
              </a:defRPr>
            </a:lvl1pPr>
            <a:lvl2pPr marL="648814" indent="0">
              <a:buNone/>
              <a:defRPr sz="2839">
                <a:solidFill>
                  <a:schemeClr val="tx1">
                    <a:tint val="75000"/>
                  </a:schemeClr>
                </a:solidFill>
              </a:defRPr>
            </a:lvl2pPr>
            <a:lvl3pPr marL="1297626" indent="0">
              <a:buNone/>
              <a:defRPr sz="2554">
                <a:solidFill>
                  <a:schemeClr val="tx1">
                    <a:tint val="75000"/>
                  </a:schemeClr>
                </a:solidFill>
              </a:defRPr>
            </a:lvl3pPr>
            <a:lvl4pPr marL="1946439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4pPr>
            <a:lvl5pPr marL="2595252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5pPr>
            <a:lvl6pPr marL="3244065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6pPr>
            <a:lvl7pPr marL="3892877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7pPr>
            <a:lvl8pPr marL="4541691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8pPr>
            <a:lvl9pPr marL="5190503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1"/>
            <a:ext cx="3023949" cy="402483"/>
          </a:xfrm>
        </p:spPr>
        <p:txBody>
          <a:bodyPr/>
          <a:lstStyle/>
          <a:p>
            <a:fld id="{CE6296CE-3B93-4ABF-BA9F-26A2E43FEDF4}" type="datetime1">
              <a:rPr lang="ru-RU" smtClean="0"/>
              <a:t>02.03.2020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5" y="7006701"/>
            <a:ext cx="4535925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1842" y="7006701"/>
            <a:ext cx="3023949" cy="402483"/>
          </a:xfrm>
        </p:spPr>
        <p:txBody>
          <a:bodyPr/>
          <a:lstStyle/>
          <a:p>
            <a:fld id="{3463CF0B-0AF5-49AC-8D18-C5BD401C4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категори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"/>
            <a:ext cx="13439775" cy="7559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6986" y="835801"/>
            <a:ext cx="11591807" cy="3144614"/>
          </a:xfrm>
          <a:prstGeom prst="rect">
            <a:avLst/>
          </a:prstGeom>
        </p:spPr>
        <p:txBody>
          <a:bodyPr anchor="b"/>
          <a:lstStyle>
            <a:lvl1pPr>
              <a:defRPr sz="8515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6986" y="4211871"/>
            <a:ext cx="11591807" cy="1653678"/>
          </a:xfrm>
        </p:spPr>
        <p:txBody>
          <a:bodyPr/>
          <a:lstStyle>
            <a:lvl1pPr marL="0" indent="0">
              <a:buNone/>
              <a:defRPr sz="34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8814" indent="0">
              <a:buNone/>
              <a:defRPr sz="2839">
                <a:solidFill>
                  <a:schemeClr val="tx1">
                    <a:tint val="75000"/>
                  </a:schemeClr>
                </a:solidFill>
              </a:defRPr>
            </a:lvl2pPr>
            <a:lvl3pPr marL="1297626" indent="0">
              <a:buNone/>
              <a:defRPr sz="2554">
                <a:solidFill>
                  <a:schemeClr val="tx1">
                    <a:tint val="75000"/>
                  </a:schemeClr>
                </a:solidFill>
              </a:defRPr>
            </a:lvl3pPr>
            <a:lvl4pPr marL="1946439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4pPr>
            <a:lvl5pPr marL="2595252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5pPr>
            <a:lvl6pPr marL="3244065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6pPr>
            <a:lvl7pPr marL="3892877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7pPr>
            <a:lvl8pPr marL="4541691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8pPr>
            <a:lvl9pPr marL="5190503" indent="0">
              <a:buNone/>
              <a:defRPr sz="2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1"/>
            <a:ext cx="3023949" cy="402483"/>
          </a:xfrm>
        </p:spPr>
        <p:txBody>
          <a:bodyPr/>
          <a:lstStyle/>
          <a:p>
            <a:fld id="{45CBCA27-9637-4502-8D04-843C389AB007}" type="datetime1">
              <a:rPr lang="ru-RU" smtClean="0"/>
              <a:t>02.03.2020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5" y="7006701"/>
            <a:ext cx="4535925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1842" y="7006701"/>
            <a:ext cx="3023949" cy="402483"/>
          </a:xfrm>
        </p:spPr>
        <p:txBody>
          <a:bodyPr/>
          <a:lstStyle/>
          <a:p>
            <a:fld id="{3463CF0B-0AF5-49AC-8D18-C5BD401C4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8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0FDC-D86C-4374-A8E9-40CB2053C484}" type="datetime1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2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7" y="1884672"/>
            <a:ext cx="11591807" cy="3144614"/>
          </a:xfrm>
          <a:prstGeom prst="rect">
            <a:avLst/>
          </a:prstGeom>
        </p:spPr>
        <p:txBody>
          <a:bodyPr anchor="b"/>
          <a:lstStyle>
            <a:lvl1pPr>
              <a:defRPr sz="7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7" y="5059036"/>
            <a:ext cx="11591807" cy="1653678"/>
          </a:xfrm>
        </p:spPr>
        <p:txBody>
          <a:bodyPr/>
          <a:lstStyle>
            <a:lvl1pPr marL="0" indent="0">
              <a:buNone/>
              <a:defRPr sz="3090">
                <a:solidFill>
                  <a:schemeClr val="tx1"/>
                </a:solidFill>
              </a:defRPr>
            </a:lvl1pPr>
            <a:lvl2pPr marL="588599" indent="0">
              <a:buNone/>
              <a:defRPr sz="2575">
                <a:solidFill>
                  <a:schemeClr val="tx1">
                    <a:tint val="75000"/>
                  </a:schemeClr>
                </a:solidFill>
              </a:defRPr>
            </a:lvl2pPr>
            <a:lvl3pPr marL="1177199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3pPr>
            <a:lvl4pPr marL="1765798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4pPr>
            <a:lvl5pPr marL="2354397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5pPr>
            <a:lvl6pPr marL="2942996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6pPr>
            <a:lvl7pPr marL="3531596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7pPr>
            <a:lvl8pPr marL="412019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8pPr>
            <a:lvl9pPr marL="4708794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EA6-D118-458C-88F4-862D495C49BD}" type="datetime1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117721" tIns="58860" rIns="117721" bIns="5886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62"/>
              <a:t>Образец заголовка </a:t>
            </a:r>
            <a:r>
              <a:rPr lang="en-US" sz="3862"/>
              <a:t/>
            </a:r>
            <a:br>
              <a:rPr lang="en-US" sz="3862"/>
            </a:br>
            <a:r>
              <a:rPr lang="ru-RU" sz="3862"/>
              <a:t>и ещё немного</a:t>
            </a:r>
            <a:endParaRPr lang="en-US" sz="3862" dirty="0"/>
          </a:p>
        </p:txBody>
      </p:sp>
    </p:spTree>
    <p:extLst>
      <p:ext uri="{BB962C8B-B14F-4D97-AF65-F5344CB8AC3E}">
        <p14:creationId xmlns:p14="http://schemas.microsoft.com/office/powerpoint/2010/main" val="197386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8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E574-5432-427E-AC4A-9A5A2EB67F13}" type="datetime1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8" y="1853171"/>
            <a:ext cx="5685654" cy="908210"/>
          </a:xfrm>
        </p:spPr>
        <p:txBody>
          <a:bodyPr anchor="b"/>
          <a:lstStyle>
            <a:lvl1pPr marL="0" indent="0">
              <a:buNone/>
              <a:defRPr sz="3090" b="1"/>
            </a:lvl1pPr>
            <a:lvl2pPr marL="588599" indent="0">
              <a:buNone/>
              <a:defRPr sz="2575" b="1"/>
            </a:lvl2pPr>
            <a:lvl3pPr marL="1177199" indent="0">
              <a:buNone/>
              <a:defRPr sz="2317" b="1"/>
            </a:lvl3pPr>
            <a:lvl4pPr marL="1765798" indent="0">
              <a:buNone/>
              <a:defRPr sz="2060" b="1"/>
            </a:lvl4pPr>
            <a:lvl5pPr marL="2354397" indent="0">
              <a:buNone/>
              <a:defRPr sz="2060" b="1"/>
            </a:lvl5pPr>
            <a:lvl6pPr marL="2942996" indent="0">
              <a:buNone/>
              <a:defRPr sz="2060" b="1"/>
            </a:lvl6pPr>
            <a:lvl7pPr marL="3531596" indent="0">
              <a:buNone/>
              <a:defRPr sz="2060" b="1"/>
            </a:lvl7pPr>
            <a:lvl8pPr marL="4120195" indent="0">
              <a:buNone/>
              <a:defRPr sz="2060" b="1"/>
            </a:lvl8pPr>
            <a:lvl9pPr marL="4708794" indent="0">
              <a:buNone/>
              <a:defRPr sz="20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8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7" y="1853171"/>
            <a:ext cx="5713654" cy="908210"/>
          </a:xfrm>
        </p:spPr>
        <p:txBody>
          <a:bodyPr anchor="b"/>
          <a:lstStyle>
            <a:lvl1pPr marL="0" indent="0">
              <a:buNone/>
              <a:defRPr sz="3090" b="1"/>
            </a:lvl1pPr>
            <a:lvl2pPr marL="588599" indent="0">
              <a:buNone/>
              <a:defRPr sz="2575" b="1"/>
            </a:lvl2pPr>
            <a:lvl3pPr marL="1177199" indent="0">
              <a:buNone/>
              <a:defRPr sz="2317" b="1"/>
            </a:lvl3pPr>
            <a:lvl4pPr marL="1765798" indent="0">
              <a:buNone/>
              <a:defRPr sz="2060" b="1"/>
            </a:lvl4pPr>
            <a:lvl5pPr marL="2354397" indent="0">
              <a:buNone/>
              <a:defRPr sz="2060" b="1"/>
            </a:lvl5pPr>
            <a:lvl6pPr marL="2942996" indent="0">
              <a:buNone/>
              <a:defRPr sz="2060" b="1"/>
            </a:lvl6pPr>
            <a:lvl7pPr marL="3531596" indent="0">
              <a:buNone/>
              <a:defRPr sz="2060" b="1"/>
            </a:lvl7pPr>
            <a:lvl8pPr marL="4120195" indent="0">
              <a:buNone/>
              <a:defRPr sz="2060" b="1"/>
            </a:lvl8pPr>
            <a:lvl9pPr marL="4708794" indent="0">
              <a:buNone/>
              <a:defRPr sz="20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7" y="2761381"/>
            <a:ext cx="5713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D69-B88D-4E79-BD21-A9B88731344B}" type="datetime1">
              <a:rPr lang="ru-RU" smtClean="0"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85"/>
            <a:ext cx="13439775" cy="183491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9864" y="294369"/>
            <a:ext cx="7469587" cy="11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ещё немного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7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2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DBCD-3890-4209-968B-2ABCEA81BEB1}" type="datetime1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2"/>
            <a:ext cx="453592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7140" y="7006702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FD80-C3B9-44E2-96AF-9E09FF081CF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018" y="226738"/>
            <a:ext cx="776857" cy="990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52" y="226736"/>
            <a:ext cx="1007460" cy="539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86" y="6803383"/>
            <a:ext cx="2160461" cy="9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1" r:id="rId3"/>
    <p:sldLayoutId id="2147483692" r:id="rId4"/>
    <p:sldLayoutId id="2147483693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3" r:id="rId12"/>
    <p:sldLayoutId id="2147483668" r:id="rId13"/>
    <p:sldLayoutId id="2147483669" r:id="rId14"/>
    <p:sldLayoutId id="2147483677" r:id="rId15"/>
  </p:sldLayoutIdLst>
  <p:hf hdr="0" ftr="0" dt="0"/>
  <p:txStyles>
    <p:titleStyle>
      <a:lvl1pPr algn="l" defTabSz="1177199" rtl="0" eaLnBrk="1" latinLnBrk="0" hangingPunct="1">
        <a:lnSpc>
          <a:spcPct val="90000"/>
        </a:lnSpc>
        <a:spcBef>
          <a:spcPct val="0"/>
        </a:spcBef>
        <a:buNone/>
        <a:defRPr sz="3862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94300" indent="-294300" algn="l" defTabSz="1177199" rtl="0" eaLnBrk="1" latinLnBrk="0" hangingPunct="1">
        <a:lnSpc>
          <a:spcPct val="90000"/>
        </a:lnSpc>
        <a:spcBef>
          <a:spcPts val="1287"/>
        </a:spcBef>
        <a:buClr>
          <a:srgbClr val="22A1DA"/>
        </a:buClr>
        <a:buFont typeface="Segoe UI" panose="020B0502040204020203" pitchFamily="34" charset="0"/>
        <a:buChar char="•"/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882899" indent="-294300" algn="l" defTabSz="1177199" rtl="0" eaLnBrk="1" latinLnBrk="0" hangingPunct="1">
        <a:lnSpc>
          <a:spcPct val="90000"/>
        </a:lnSpc>
        <a:spcBef>
          <a:spcPts val="644"/>
        </a:spcBef>
        <a:buClr>
          <a:srgbClr val="22A1DA"/>
        </a:buClr>
        <a:buFont typeface="Segoe UI" panose="020B0502040204020203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471498" indent="-294300" algn="l" defTabSz="1177199" rtl="0" eaLnBrk="1" latinLnBrk="0" hangingPunct="1">
        <a:lnSpc>
          <a:spcPct val="90000"/>
        </a:lnSpc>
        <a:spcBef>
          <a:spcPts val="644"/>
        </a:spcBef>
        <a:buClr>
          <a:srgbClr val="22A1DA"/>
        </a:buClr>
        <a:buFont typeface="Segoe UI" panose="020B0502040204020203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2060097" indent="-294300" algn="l" defTabSz="1177199" rtl="0" eaLnBrk="1" latinLnBrk="0" hangingPunct="1">
        <a:lnSpc>
          <a:spcPct val="90000"/>
        </a:lnSpc>
        <a:spcBef>
          <a:spcPts val="644"/>
        </a:spcBef>
        <a:buClr>
          <a:srgbClr val="22A1DA"/>
        </a:buClr>
        <a:buFont typeface="Segoe UI" panose="020B0502040204020203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648697" indent="-294300" algn="l" defTabSz="1177199" rtl="0" eaLnBrk="1" latinLnBrk="0" hangingPunct="1">
        <a:lnSpc>
          <a:spcPct val="90000"/>
        </a:lnSpc>
        <a:spcBef>
          <a:spcPts val="644"/>
        </a:spcBef>
        <a:buClr>
          <a:srgbClr val="22A1DA"/>
        </a:buClr>
        <a:buFont typeface="Segoe UI" panose="020B0502040204020203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7296" indent="-294300" algn="l" defTabSz="1177199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825895" indent="-294300" algn="l" defTabSz="1177199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414495" indent="-294300" algn="l" defTabSz="1177199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5003094" indent="-294300" algn="l" defTabSz="1177199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1pPr>
      <a:lvl2pPr marL="588599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77199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3pPr>
      <a:lvl4pPr marL="1765798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4pPr>
      <a:lvl5pPr marL="2354397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5pPr>
      <a:lvl6pPr marL="2942996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531596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120195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4708794" algn="l" defTabSz="1177199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6"/>
          <a:stretch/>
        </p:blipFill>
        <p:spPr>
          <a:xfrm>
            <a:off x="0" y="-91124"/>
            <a:ext cx="13439775" cy="5853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039"/>
            <a:ext cx="13439775" cy="781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76" y="5597714"/>
            <a:ext cx="2284049" cy="729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684" y="6614925"/>
            <a:ext cx="835941" cy="552688"/>
          </a:xfrm>
          <a:prstGeom prst="rect">
            <a:avLst/>
          </a:prstGeom>
        </p:spPr>
      </p:pic>
      <p:sp>
        <p:nvSpPr>
          <p:cNvPr id="8" name="object 8"/>
          <p:cNvSpPr txBox="1">
            <a:spLocks/>
          </p:cNvSpPr>
          <p:nvPr/>
        </p:nvSpPr>
        <p:spPr>
          <a:xfrm>
            <a:off x="-314182" y="5168703"/>
            <a:ext cx="9709608" cy="149014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>
            <a:lvl1pPr algn="l" defTabSz="11771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62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1303" marR="442418" indent="-2539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100" dirty="0" smtClean="0"/>
              <a:t>О результатах реализации мероприятий по улучшению инвестиционного климата на территории Свердловской области за 2019 год</a:t>
            </a:r>
            <a:endParaRPr lang="ru-RU" sz="3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8211" y="6896478"/>
            <a:ext cx="4216283" cy="72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22A1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Министр инвестиций и развития Свердловской области</a:t>
            </a:r>
            <a:endParaRPr lang="en-US" sz="1802" dirty="0">
              <a:solidFill>
                <a:schemeClr val="bg1"/>
              </a:solidFill>
              <a:latin typeface="Segoe UI "/>
              <a:cs typeface="Segoe UI Semilight" panose="020B0402040204020203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627986" y="6891269"/>
            <a:ext cx="2902307" cy="72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22A1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Казакова</a:t>
            </a:r>
          </a:p>
          <a:p>
            <a:pPr>
              <a:spcBef>
                <a:spcPts val="0"/>
              </a:spcBef>
            </a:pPr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Виктория Владимировна</a:t>
            </a:r>
            <a:endParaRPr lang="en-US" sz="1802" dirty="0">
              <a:solidFill>
                <a:schemeClr val="bg1"/>
              </a:solidFill>
              <a:latin typeface="Segoe UI "/>
              <a:cs typeface="Segoe UI Semilight" panose="020B0402040204020203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175835" y="6891269"/>
            <a:ext cx="2902307" cy="72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22A1D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г. Екатеринбург</a:t>
            </a:r>
            <a:b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</a:br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3</a:t>
            </a:r>
            <a:r>
              <a:rPr lang="en-US" sz="1802" dirty="0" smtClean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 </a:t>
            </a:r>
            <a:r>
              <a:rPr lang="ru-RU" sz="1802" dirty="0" smtClean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марта 2020 </a:t>
            </a:r>
            <a:r>
              <a:rPr lang="ru-RU" sz="1802" dirty="0">
                <a:solidFill>
                  <a:schemeClr val="bg1"/>
                </a:solidFill>
                <a:latin typeface="Segoe UI "/>
                <a:cs typeface="Segoe UI Semilight" panose="020B0402040204020203" pitchFamily="34" charset="0"/>
              </a:rPr>
              <a:t>год</a:t>
            </a:r>
            <a:endParaRPr lang="en-US" sz="1802" dirty="0">
              <a:solidFill>
                <a:schemeClr val="bg1"/>
              </a:solidFill>
              <a:latin typeface="Segoe UI 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717" y="181247"/>
            <a:ext cx="7469587" cy="1144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Поддержка малого и среднего предпринимательства</a:t>
            </a:r>
            <a:endParaRPr lang="ru-RU" dirty="0"/>
          </a:p>
        </p:txBody>
      </p:sp>
      <p:sp>
        <p:nvSpPr>
          <p:cNvPr id="4" name="object 3"/>
          <p:cNvSpPr txBox="1"/>
          <p:nvPr/>
        </p:nvSpPr>
        <p:spPr>
          <a:xfrm>
            <a:off x="8285095" y="1320546"/>
            <a:ext cx="1648589" cy="375166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14254">
              <a:lnSpc>
                <a:spcPts val="4773"/>
              </a:lnSpc>
              <a:spcBef>
                <a:spcPts val="95"/>
              </a:spcBef>
            </a:pPr>
            <a:r>
              <a:rPr lang="ru-RU" sz="3200" b="1" spc="-40" dirty="0">
                <a:solidFill>
                  <a:srgbClr val="21A0DA"/>
                </a:solidFill>
                <a:cs typeface="Arial"/>
              </a:rPr>
              <a:t>  </a:t>
            </a:r>
            <a:r>
              <a:rPr lang="ru-RU" sz="3200" b="1" spc="-40" dirty="0" smtClean="0">
                <a:cs typeface="Arial"/>
              </a:rPr>
              <a:t>4</a:t>
            </a:r>
            <a:r>
              <a:rPr lang="en-US" sz="3200" b="1" spc="-40" dirty="0" smtClean="0">
                <a:cs typeface="Arial"/>
              </a:rPr>
              <a:t> </a:t>
            </a:r>
            <a:r>
              <a:rPr lang="ru-RU" sz="3200" b="1" spc="-40" dirty="0" smtClean="0">
                <a:cs typeface="Arial"/>
              </a:rPr>
              <a:t>534</a:t>
            </a:r>
            <a:endParaRPr sz="3200" b="1" dirty="0">
              <a:cs typeface="Arial"/>
            </a:endParaRPr>
          </a:p>
          <a:p>
            <a:pPr marL="358631">
              <a:lnSpc>
                <a:spcPts val="1654"/>
              </a:lnSpc>
            </a:pPr>
            <a:r>
              <a:rPr lang="ru-RU" sz="1100" b="1" spc="-40" dirty="0" smtClean="0">
                <a:cs typeface="Arial"/>
              </a:rPr>
              <a:t>      </a:t>
            </a:r>
            <a:r>
              <a:rPr sz="1100" b="1" spc="-40" dirty="0" err="1" smtClean="0">
                <a:cs typeface="Arial"/>
              </a:rPr>
              <a:t>человек</a:t>
            </a:r>
            <a:r>
              <a:rPr lang="ru-RU" sz="1100" b="1" spc="-40" dirty="0" smtClean="0">
                <a:cs typeface="Arial"/>
              </a:rPr>
              <a:t>а</a:t>
            </a:r>
            <a:endParaRPr sz="1100" b="1" dirty="0">
              <a:cs typeface="Arial"/>
            </a:endParaRPr>
          </a:p>
          <a:p>
            <a:pPr marL="114254">
              <a:lnSpc>
                <a:spcPts val="4773"/>
              </a:lnSpc>
              <a:spcBef>
                <a:spcPts val="1359"/>
              </a:spcBef>
            </a:pPr>
            <a:r>
              <a:rPr lang="ru-RU" sz="3200" b="1" spc="-160" dirty="0">
                <a:cs typeface="Arial"/>
              </a:rPr>
              <a:t>  </a:t>
            </a:r>
            <a:r>
              <a:rPr lang="ru-RU" sz="3200" b="1" spc="-160" dirty="0" smtClean="0">
                <a:cs typeface="Arial"/>
              </a:rPr>
              <a:t>7 906</a:t>
            </a:r>
            <a:endParaRPr sz="3200" b="1" dirty="0">
              <a:cs typeface="Arial"/>
            </a:endParaRPr>
          </a:p>
          <a:p>
            <a:pPr marL="358631">
              <a:lnSpc>
                <a:spcPts val="1654"/>
              </a:lnSpc>
            </a:pPr>
            <a:r>
              <a:rPr lang="ru-RU" sz="1100" b="1" spc="-40" dirty="0" smtClean="0">
                <a:cs typeface="Arial"/>
              </a:rPr>
              <a:t>      человек</a:t>
            </a:r>
            <a:endParaRPr sz="1100" b="1" dirty="0">
              <a:cs typeface="Arial"/>
            </a:endParaRPr>
          </a:p>
          <a:p>
            <a:pPr marL="438608">
              <a:spcBef>
                <a:spcPts val="1110"/>
              </a:spcBef>
            </a:pPr>
            <a:r>
              <a:rPr lang="ru-RU" sz="3200" b="1" spc="-5" dirty="0">
                <a:cs typeface="Arial"/>
              </a:rPr>
              <a:t>118</a:t>
            </a:r>
            <a:endParaRPr sz="3200" b="1" dirty="0">
              <a:cs typeface="Arial"/>
            </a:endParaRPr>
          </a:p>
          <a:p>
            <a:pPr marL="69187">
              <a:spcBef>
                <a:spcPts val="225"/>
              </a:spcBef>
            </a:pPr>
            <a:r>
              <a:rPr lang="ru-RU" sz="1100" b="1" spc="-75" dirty="0">
                <a:cs typeface="Arial"/>
              </a:rPr>
              <a:t>       </a:t>
            </a:r>
            <a:r>
              <a:rPr sz="1100" b="1" spc="-75" dirty="0" err="1">
                <a:cs typeface="Arial"/>
              </a:rPr>
              <a:t>субъектов</a:t>
            </a:r>
            <a:r>
              <a:rPr sz="1100" b="1" spc="-75" dirty="0">
                <a:cs typeface="Arial"/>
              </a:rPr>
              <a:t> </a:t>
            </a:r>
            <a:r>
              <a:rPr sz="1100" b="1" dirty="0">
                <a:cs typeface="Arial"/>
              </a:rPr>
              <a:t>МСП</a:t>
            </a:r>
          </a:p>
          <a:p>
            <a:pPr>
              <a:lnSpc>
                <a:spcPct val="100000"/>
              </a:lnSpc>
            </a:pPr>
            <a:endParaRPr sz="1200" b="1" dirty="0">
              <a:cs typeface="Arial"/>
            </a:endParaRPr>
          </a:p>
          <a:p>
            <a:pPr marL="12695">
              <a:lnSpc>
                <a:spcPts val="4788"/>
              </a:lnSpc>
            </a:pPr>
            <a:r>
              <a:rPr lang="ru-RU" sz="3200" b="1" spc="-225" dirty="0">
                <a:cs typeface="Arial"/>
              </a:rPr>
              <a:t>  </a:t>
            </a:r>
            <a:r>
              <a:rPr sz="3200" b="1" spc="-225" dirty="0">
                <a:cs typeface="Arial"/>
              </a:rPr>
              <a:t>1</a:t>
            </a:r>
            <a:r>
              <a:rPr lang="ru-RU" sz="3200" b="1" spc="-225" dirty="0" smtClean="0">
                <a:cs typeface="Arial"/>
              </a:rPr>
              <a:t>5</a:t>
            </a:r>
            <a:r>
              <a:rPr lang="en-US" sz="3200" b="1" spc="-225" dirty="0">
                <a:cs typeface="Arial"/>
              </a:rPr>
              <a:t> </a:t>
            </a:r>
            <a:r>
              <a:rPr lang="ru-RU" sz="3200" b="1" spc="-225" dirty="0" smtClean="0">
                <a:cs typeface="Arial"/>
              </a:rPr>
              <a:t>212</a:t>
            </a:r>
            <a:endParaRPr sz="3200" b="1" dirty="0">
              <a:cs typeface="Arial"/>
            </a:endParaRPr>
          </a:p>
          <a:p>
            <a:pPr marL="368153">
              <a:lnSpc>
                <a:spcPts val="1669"/>
              </a:lnSpc>
            </a:pPr>
            <a:r>
              <a:rPr lang="ru-RU" sz="1100" b="1" spc="-40" dirty="0" smtClean="0">
                <a:cs typeface="Arial"/>
              </a:rPr>
              <a:t>    </a:t>
            </a:r>
            <a:r>
              <a:rPr sz="1100" b="1" spc="-40" dirty="0" err="1" smtClean="0">
                <a:cs typeface="Arial"/>
              </a:rPr>
              <a:t>человек</a:t>
            </a:r>
            <a:endParaRPr sz="1100" b="1" dirty="0"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9790208" y="1367992"/>
            <a:ext cx="2148676" cy="752123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 marR="5078">
              <a:spcBef>
                <a:spcPts val="105"/>
              </a:spcBef>
            </a:pPr>
            <a:r>
              <a:rPr sz="1600" spc="-45" dirty="0">
                <a:latin typeface="+mj-lt"/>
                <a:cs typeface="Arial"/>
              </a:rPr>
              <a:t>стали </a:t>
            </a:r>
            <a:r>
              <a:rPr sz="1600" spc="-5" dirty="0">
                <a:latin typeface="+mj-lt"/>
                <a:cs typeface="Arial"/>
              </a:rPr>
              <a:t>участниками </a:t>
            </a:r>
            <a:r>
              <a:rPr sz="1600" spc="-25" dirty="0">
                <a:latin typeface="+mj-lt"/>
                <a:cs typeface="Arial"/>
              </a:rPr>
              <a:t>образовательных  </a:t>
            </a:r>
            <a:r>
              <a:rPr sz="1600" spc="10" dirty="0">
                <a:latin typeface="+mj-lt"/>
                <a:cs typeface="Arial"/>
              </a:rPr>
              <a:t>мероприятий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9790208" y="2329742"/>
            <a:ext cx="2486421" cy="752123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>
              <a:spcBef>
                <a:spcPts val="105"/>
              </a:spcBef>
            </a:pPr>
            <a:r>
              <a:rPr sz="1600" spc="5" dirty="0">
                <a:latin typeface="+mj-lt"/>
                <a:cs typeface="Arial"/>
              </a:rPr>
              <a:t>получили </a:t>
            </a:r>
            <a:r>
              <a:rPr sz="1600" spc="10" dirty="0">
                <a:latin typeface="+mj-lt"/>
                <a:cs typeface="Arial"/>
              </a:rPr>
              <a:t>поддержку </a:t>
            </a:r>
            <a:r>
              <a:rPr sz="1600" dirty="0">
                <a:latin typeface="+mj-lt"/>
                <a:cs typeface="Arial"/>
              </a:rPr>
              <a:t>в </a:t>
            </a:r>
            <a:r>
              <a:rPr sz="1600" spc="-15" dirty="0" err="1">
                <a:latin typeface="+mj-lt"/>
                <a:cs typeface="Arial"/>
              </a:rPr>
              <a:t>рамках</a:t>
            </a:r>
            <a:r>
              <a:rPr sz="1600" spc="-105" dirty="0">
                <a:latin typeface="+mj-lt"/>
                <a:cs typeface="Arial"/>
              </a:rPr>
              <a:t> </a:t>
            </a:r>
            <a:r>
              <a:rPr sz="1600" spc="5" dirty="0" err="1" smtClean="0">
                <a:latin typeface="+mj-lt"/>
                <a:cs typeface="Arial"/>
              </a:rPr>
              <a:t>проекта</a:t>
            </a:r>
            <a:endParaRPr sz="1600" dirty="0" smtClean="0">
              <a:latin typeface="+mj-lt"/>
              <a:cs typeface="Arial"/>
            </a:endParaRPr>
          </a:p>
          <a:p>
            <a:pPr marL="12695"/>
            <a:r>
              <a:rPr sz="1600" spc="-25" dirty="0" smtClean="0">
                <a:latin typeface="+mj-lt"/>
                <a:cs typeface="Arial"/>
              </a:rPr>
              <a:t>«</a:t>
            </a:r>
            <a:r>
              <a:rPr sz="1600" spc="-25" dirty="0" err="1" smtClean="0">
                <a:latin typeface="+mj-lt"/>
                <a:cs typeface="Arial"/>
              </a:rPr>
              <a:t>Акселерация</a:t>
            </a:r>
            <a:r>
              <a:rPr sz="1600" spc="-10" dirty="0" smtClean="0">
                <a:latin typeface="+mj-lt"/>
                <a:cs typeface="Arial"/>
              </a:rPr>
              <a:t> </a:t>
            </a:r>
            <a:r>
              <a:rPr sz="1600" spc="-40" dirty="0" smtClean="0">
                <a:latin typeface="+mj-lt"/>
                <a:cs typeface="Arial"/>
              </a:rPr>
              <a:t>МСП»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9790208" y="3335475"/>
            <a:ext cx="2762045" cy="752123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12695" marR="5078">
              <a:spcBef>
                <a:spcPts val="105"/>
              </a:spcBef>
            </a:pPr>
            <a:r>
              <a:rPr sz="1600" spc="-45" dirty="0" err="1">
                <a:latin typeface="+mj-lt"/>
                <a:cs typeface="Arial"/>
              </a:rPr>
              <a:t>стали</a:t>
            </a:r>
            <a:r>
              <a:rPr sz="1600" spc="-45" dirty="0">
                <a:latin typeface="+mj-lt"/>
                <a:cs typeface="Arial"/>
              </a:rPr>
              <a:t> </a:t>
            </a:r>
            <a:r>
              <a:rPr sz="1600" spc="-10" dirty="0" err="1" smtClean="0">
                <a:latin typeface="+mj-lt"/>
                <a:cs typeface="Arial"/>
              </a:rPr>
              <a:t>экспорт</a:t>
            </a:r>
            <a:r>
              <a:rPr lang="ru-RU" sz="1600" spc="-10" dirty="0" smtClean="0">
                <a:latin typeface="+mj-lt"/>
                <a:cs typeface="Arial"/>
              </a:rPr>
              <a:t>е</a:t>
            </a:r>
            <a:r>
              <a:rPr sz="1600" spc="-10" dirty="0" err="1" smtClean="0">
                <a:latin typeface="+mj-lt"/>
                <a:cs typeface="Arial"/>
              </a:rPr>
              <a:t>рами</a:t>
            </a:r>
            <a:r>
              <a:rPr sz="1600" spc="-10" dirty="0" smtClean="0">
                <a:latin typeface="+mj-lt"/>
                <a:cs typeface="Arial"/>
              </a:rPr>
              <a:t> </a:t>
            </a:r>
            <a:r>
              <a:rPr sz="1600" spc="40" dirty="0">
                <a:latin typeface="+mj-lt"/>
                <a:cs typeface="Arial"/>
              </a:rPr>
              <a:t>при </a:t>
            </a:r>
            <a:r>
              <a:rPr sz="1600" spc="5" dirty="0">
                <a:latin typeface="+mj-lt"/>
                <a:cs typeface="Arial"/>
              </a:rPr>
              <a:t>поддержке  </a:t>
            </a:r>
            <a:r>
              <a:rPr sz="1600" spc="15" dirty="0">
                <a:latin typeface="+mj-lt"/>
                <a:cs typeface="Arial"/>
              </a:rPr>
              <a:t>Международного</a:t>
            </a:r>
            <a:r>
              <a:rPr sz="1600" spc="-45" dirty="0">
                <a:latin typeface="+mj-lt"/>
                <a:cs typeface="Arial"/>
              </a:rPr>
              <a:t> </a:t>
            </a:r>
            <a:r>
              <a:rPr sz="1600" spc="-15" dirty="0">
                <a:latin typeface="+mj-lt"/>
                <a:cs typeface="Arial"/>
              </a:rPr>
              <a:t>центра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9776394" y="4221964"/>
            <a:ext cx="2831481" cy="751483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8">
              <a:spcBef>
                <a:spcPts val="100"/>
              </a:spcBef>
            </a:pPr>
            <a:r>
              <a:rPr sz="1600" spc="-5" dirty="0">
                <a:latin typeface="+mj-lt"/>
                <a:cs typeface="Arial"/>
              </a:rPr>
              <a:t>вовлечены </a:t>
            </a:r>
            <a:r>
              <a:rPr sz="1600" dirty="0">
                <a:latin typeface="+mj-lt"/>
                <a:cs typeface="Arial"/>
              </a:rPr>
              <a:t>в мероприятия </a:t>
            </a:r>
            <a:r>
              <a:rPr sz="1600" spc="45" dirty="0">
                <a:latin typeface="+mj-lt"/>
                <a:cs typeface="Arial"/>
              </a:rPr>
              <a:t>по</a:t>
            </a:r>
            <a:r>
              <a:rPr sz="1600" spc="-9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популяризации  </a:t>
            </a:r>
            <a:r>
              <a:rPr sz="1600" spc="-15" dirty="0">
                <a:latin typeface="+mj-lt"/>
                <a:cs typeface="Arial"/>
              </a:rPr>
              <a:t>предпринимательства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63635" y="3425740"/>
            <a:ext cx="1597624" cy="845389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97116">
              <a:lnSpc>
                <a:spcPts val="4778"/>
              </a:lnSpc>
              <a:spcBef>
                <a:spcPts val="95"/>
              </a:spcBef>
            </a:pPr>
            <a:r>
              <a:rPr lang="ru-RU" sz="3998" b="1" spc="-25" dirty="0">
                <a:cs typeface="Arial"/>
              </a:rPr>
              <a:t>1370</a:t>
            </a:r>
            <a:endParaRPr sz="3998" b="1" dirty="0">
              <a:cs typeface="Arial"/>
            </a:endParaRPr>
          </a:p>
          <a:p>
            <a:pPr marL="12695">
              <a:lnSpc>
                <a:spcPts val="1659"/>
              </a:lnSpc>
            </a:pPr>
            <a:r>
              <a:rPr lang="ru-RU" sz="1399" spc="-45" dirty="0">
                <a:cs typeface="Arial"/>
              </a:rPr>
              <a:t>     </a:t>
            </a:r>
            <a:r>
              <a:rPr sz="1399" b="1" spc="-45" dirty="0" err="1">
                <a:cs typeface="Arial"/>
              </a:rPr>
              <a:t>млн</a:t>
            </a:r>
            <a:r>
              <a:rPr sz="1399" b="1" spc="-45" dirty="0">
                <a:cs typeface="Arial"/>
              </a:rPr>
              <a:t>.</a:t>
            </a:r>
            <a:r>
              <a:rPr sz="1399" b="1" spc="-95" dirty="0">
                <a:cs typeface="Arial"/>
              </a:rPr>
              <a:t> </a:t>
            </a:r>
            <a:r>
              <a:rPr sz="1399" b="1" spc="-50" dirty="0">
                <a:cs typeface="Arial"/>
              </a:rPr>
              <a:t>рублей</a:t>
            </a:r>
            <a:endParaRPr sz="1399" b="1" dirty="0"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6" y="3392063"/>
            <a:ext cx="858508" cy="858508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2DBDAB33-D247-484D-AF0A-0C6186D7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017" y="5126947"/>
            <a:ext cx="2898858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spc="-5" dirty="0" smtClean="0">
                <a:latin typeface="+mj-lt"/>
                <a:cs typeface="Arial"/>
              </a:rPr>
              <a:t>предоставлена финансовая </a:t>
            </a:r>
            <a:r>
              <a:rPr lang="ru-RU" altLang="ru-RU" sz="1600" spc="-5" dirty="0">
                <a:latin typeface="+mj-lt"/>
                <a:cs typeface="Arial"/>
              </a:rPr>
              <a:t>поддержка </a:t>
            </a:r>
            <a:r>
              <a:rPr lang="ru-RU" altLang="ru-RU" sz="1600" spc="-5" dirty="0" smtClean="0">
                <a:latin typeface="+mj-lt"/>
                <a:cs typeface="Arial"/>
              </a:rPr>
              <a:t>896 субъектам МСП</a:t>
            </a:r>
            <a:endParaRPr lang="ru-RU" altLang="ru-RU" sz="1600" spc="-5" dirty="0">
              <a:latin typeface="+mj-lt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44354" y="5110832"/>
            <a:ext cx="113204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smtClean="0"/>
              <a:t>3,3 </a:t>
            </a:r>
          </a:p>
          <a:p>
            <a:pPr algn="ctr"/>
            <a:r>
              <a:rPr lang="ru-RU" altLang="ru-RU" sz="1100" b="1" dirty="0" smtClean="0"/>
              <a:t>млрд</a:t>
            </a:r>
            <a:r>
              <a:rPr lang="ru-RU" altLang="ru-RU" sz="1100" b="1" dirty="0"/>
              <a:t>. </a:t>
            </a:r>
            <a:r>
              <a:rPr lang="ru-RU" altLang="ru-RU" sz="1100" b="1" dirty="0" smtClean="0"/>
              <a:t>рублей</a:t>
            </a:r>
            <a:endParaRPr lang="ru-RU" altLang="ru-RU" sz="1100" b="1" spc="-225" dirty="0">
              <a:latin typeface="Arial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EC8A7A8-BA77-4027-9176-9794E55A0A6B}"/>
              </a:ext>
            </a:extLst>
          </p:cNvPr>
          <p:cNvSpPr/>
          <p:nvPr/>
        </p:nvSpPr>
        <p:spPr>
          <a:xfrm>
            <a:off x="2629198" y="5960826"/>
            <a:ext cx="5560254" cy="9064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Новые виды финансовой поддержки</a:t>
            </a:r>
            <a:endParaRPr lang="ru-RU" sz="17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За</a:t>
            </a:r>
            <a:r>
              <a:rPr lang="ru-RU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е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м «Моногород» по ставке 3,25%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Заем «Франшиза» по ставке 10%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Заем «Закупки» по ставке 10%</a:t>
            </a:r>
            <a:endParaRPr lang="ru-RU" sz="17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EC8A7A8-BA77-4027-9176-9794E55A0A6B}"/>
              </a:ext>
            </a:extLst>
          </p:cNvPr>
          <p:cNvSpPr/>
          <p:nvPr/>
        </p:nvSpPr>
        <p:spPr>
          <a:xfrm>
            <a:off x="2985641" y="3085552"/>
            <a:ext cx="4800283" cy="9064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spc="-25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созданы</a:t>
            </a:r>
            <a:r>
              <a:rPr lang="ru-RU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Центра «Мой бизнес»</a:t>
            </a:r>
            <a:r>
              <a:rPr lang="ru-RU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 Екатеринбурге и Нижнем Тагиле, которыми предоставлены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 тыс.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59471" y="4069822"/>
            <a:ext cx="5080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создан </a:t>
            </a:r>
            <a:r>
              <a:rPr lang="ru-RU" sz="1800" b="1" dirty="0">
                <a:latin typeface="+mj-lt"/>
                <a:cs typeface="Arial" panose="020B0604020202020204" pitchFamily="34" charset="0"/>
              </a:rPr>
              <a:t>Центр </a:t>
            </a: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франчайзинга: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+mj-lt"/>
                <a:cs typeface="Arial" panose="020B0604020202020204" pitchFamily="34" charset="0"/>
              </a:rPr>
              <a:t>упаковано </a:t>
            </a:r>
            <a:r>
              <a:rPr lang="ru-RU" sz="1800" b="1" dirty="0">
                <a:latin typeface="+mj-lt"/>
                <a:cs typeface="Arial" panose="020B0604020202020204" pitchFamily="34" charset="0"/>
              </a:rPr>
              <a:t>9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 франшиз,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+mj-lt"/>
                <a:cs typeface="Arial" panose="020B0604020202020204" pitchFamily="34" charset="0"/>
              </a:rPr>
              <a:t>в реестре франшиз </a:t>
            </a: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33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 бренда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EC8A7A8-BA77-4027-9176-9794E55A0A6B}"/>
              </a:ext>
            </a:extLst>
          </p:cNvPr>
          <p:cNvSpPr/>
          <p:nvPr/>
        </p:nvSpPr>
        <p:spPr>
          <a:xfrm>
            <a:off x="2924574" y="4987360"/>
            <a:ext cx="5507661" cy="9064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реализованы проекты для молодежи: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«Молодежная </a:t>
            </a:r>
            <a:r>
              <a:rPr lang="ru-RU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бизнес-лига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» - </a:t>
            </a:r>
            <a:r>
              <a:rPr lang="ru-RU" sz="17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1500</a:t>
            </a:r>
            <a:r>
              <a:rPr lang="ru-RU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участников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«Открытые </a:t>
            </a:r>
            <a:r>
              <a:rPr lang="ru-RU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уроки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» - </a:t>
            </a:r>
            <a:r>
              <a:rPr lang="ru-RU" sz="17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2000</a:t>
            </a:r>
            <a:r>
              <a:rPr lang="ru-RU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участников</a:t>
            </a:r>
            <a:endParaRPr lang="ru-RU" sz="17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34194" y="1878041"/>
            <a:ext cx="7505" cy="528931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9198" y="1800151"/>
            <a:ext cx="5028196" cy="12464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500" dirty="0">
                <a:latin typeface="+mj-lt"/>
              </a:rPr>
              <a:t>В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результате деятельности Центра инноваций социальной </a:t>
            </a:r>
            <a:r>
              <a:rPr lang="ru-RU" sz="1500" dirty="0" smtClean="0">
                <a:latin typeface="+mj-lt"/>
              </a:rPr>
              <a:t>сферы, Первоуральского </a:t>
            </a:r>
            <a:r>
              <a:rPr lang="ru-RU" sz="1500" dirty="0">
                <a:latin typeface="+mj-lt"/>
              </a:rPr>
              <a:t>новотрубного </a:t>
            </a:r>
            <a:r>
              <a:rPr lang="ru-RU" sz="1500" dirty="0" smtClean="0">
                <a:latin typeface="+mj-lt"/>
              </a:rPr>
              <a:t>завода, </a:t>
            </a:r>
            <a:r>
              <a:rPr lang="ru-RU" sz="1500" dirty="0" err="1" smtClean="0">
                <a:latin typeface="+mj-lt"/>
              </a:rPr>
              <a:t>Госкорпорации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«</a:t>
            </a:r>
            <a:r>
              <a:rPr lang="ru-RU" sz="1500" dirty="0" err="1">
                <a:latin typeface="+mj-lt"/>
              </a:rPr>
              <a:t>Росатом</a:t>
            </a:r>
            <a:r>
              <a:rPr lang="ru-RU" sz="1500" dirty="0">
                <a:latin typeface="+mj-lt"/>
              </a:rPr>
              <a:t>» оказано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1927 услуг 547 субъектам МСП </a:t>
            </a:r>
            <a:r>
              <a:rPr lang="ru-RU" sz="1500" dirty="0">
                <a:latin typeface="+mj-lt"/>
              </a:rPr>
              <a:t>и </a:t>
            </a:r>
            <a:r>
              <a:rPr lang="ru-RU" sz="1500" b="1" dirty="0">
                <a:latin typeface="+mj-lt"/>
                <a:cs typeface="Arial" panose="020B0604020202020204" pitchFamily="34" charset="0"/>
              </a:rPr>
              <a:t>974 гражданам, создано 28 </a:t>
            </a:r>
            <a:r>
              <a:rPr lang="ru-RU" sz="1500" dirty="0">
                <a:latin typeface="+mj-lt"/>
              </a:rPr>
              <a:t>субъектов </a:t>
            </a:r>
            <a:r>
              <a:rPr lang="ru-RU" sz="1500" dirty="0" smtClean="0">
                <a:latin typeface="+mj-lt"/>
              </a:rPr>
              <a:t>соц. предпринимательства</a:t>
            </a:r>
            <a:endParaRPr lang="ru-RU" sz="1500" b="1" dirty="0" smtClean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67185" y="1800151"/>
            <a:ext cx="16053" cy="538982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479985" y="5936065"/>
            <a:ext cx="159050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smtClean="0"/>
              <a:t>27 903 </a:t>
            </a:r>
            <a:endParaRPr lang="ru-RU" altLang="ru-RU" sz="3200" b="1" dirty="0"/>
          </a:p>
          <a:p>
            <a:pPr algn="ctr"/>
            <a:r>
              <a:rPr lang="ru-RU" altLang="ru-RU" sz="1100" b="1" dirty="0" smtClean="0"/>
              <a:t>человека</a:t>
            </a:r>
            <a:endParaRPr lang="ru-RU" altLang="ru-RU" sz="1100" b="1" spc="-225" dirty="0"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17426" y="665357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/>
              <a:t>750</a:t>
            </a:r>
            <a:endParaRPr lang="ru-RU" altLang="ru-RU" sz="1100" b="1" spc="-225" dirty="0">
              <a:latin typeface="Arial"/>
              <a:cs typeface="Arial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2DBDAB33-D247-484D-AF0A-0C6186D7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6394" y="5993773"/>
            <a:ext cx="2898858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spc="-5" dirty="0">
                <a:latin typeface="+mj-lt"/>
                <a:cs typeface="Arial"/>
              </a:rPr>
              <a:t>о</a:t>
            </a:r>
            <a:r>
              <a:rPr lang="ru-RU" altLang="ru-RU" sz="1600" spc="-5" dirty="0" smtClean="0">
                <a:latin typeface="+mj-lt"/>
                <a:cs typeface="Arial"/>
              </a:rPr>
              <a:t>бщее количество участников проекта МСП</a:t>
            </a:r>
            <a:endParaRPr lang="ru-RU" altLang="ru-RU" sz="1600" spc="-5" dirty="0">
              <a:latin typeface="+mj-lt"/>
              <a:cs typeface="Arial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="" xmlns:a16="http://schemas.microsoft.com/office/drawing/2014/main" id="{2DBDAB33-D247-484D-AF0A-0C6186D7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208" y="6800495"/>
            <a:ext cx="2898858" cy="33855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spc="-5" dirty="0">
                <a:latin typeface="+mj-lt"/>
                <a:cs typeface="Arial"/>
              </a:rPr>
              <a:t>н</a:t>
            </a:r>
            <a:r>
              <a:rPr lang="ru-RU" altLang="ru-RU" sz="1600" spc="-5" dirty="0" smtClean="0">
                <a:latin typeface="+mj-lt"/>
                <a:cs typeface="Arial"/>
              </a:rPr>
              <a:t>овых СМСП создано</a:t>
            </a:r>
            <a:endParaRPr lang="ru-RU" altLang="ru-RU" sz="1600" spc="-5" dirty="0">
              <a:latin typeface="+mj-lt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158815" y="4298314"/>
            <a:ext cx="2231717" cy="103342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8" algn="ctr">
              <a:spcBef>
                <a:spcPts val="100"/>
              </a:spcBef>
            </a:pPr>
            <a:r>
              <a:rPr sz="1600" dirty="0" err="1" smtClean="0">
                <a:latin typeface="+mj-lt"/>
                <a:cs typeface="Arial"/>
              </a:rPr>
              <a:t>Привлечено</a:t>
            </a:r>
            <a:r>
              <a:rPr sz="1600" dirty="0" smtClean="0">
                <a:latin typeface="+mj-lt"/>
                <a:cs typeface="Arial"/>
              </a:rPr>
              <a:t> </a:t>
            </a:r>
            <a:r>
              <a:rPr sz="1600" spc="-35" dirty="0">
                <a:latin typeface="+mj-lt"/>
                <a:cs typeface="Arial"/>
              </a:rPr>
              <a:t>средств </a:t>
            </a:r>
            <a:r>
              <a:rPr sz="1600" spc="-30" dirty="0">
                <a:latin typeface="+mj-lt"/>
                <a:cs typeface="Arial"/>
              </a:rPr>
              <a:t>федерального </a:t>
            </a:r>
            <a:r>
              <a:rPr sz="1600" spc="-10" dirty="0" err="1">
                <a:latin typeface="+mj-lt"/>
                <a:cs typeface="Arial"/>
              </a:rPr>
              <a:t>бюджета</a:t>
            </a:r>
            <a:r>
              <a:rPr sz="1600" spc="-10" dirty="0">
                <a:latin typeface="+mj-lt"/>
                <a:cs typeface="Arial"/>
              </a:rPr>
              <a:t> </a:t>
            </a:r>
            <a:r>
              <a:rPr sz="1600" spc="-15" dirty="0" err="1" smtClean="0">
                <a:latin typeface="+mj-lt"/>
                <a:cs typeface="Arial"/>
              </a:rPr>
              <a:t>на</a:t>
            </a:r>
            <a:r>
              <a:rPr sz="1600" spc="-15" dirty="0" smtClean="0">
                <a:latin typeface="+mj-lt"/>
                <a:cs typeface="Arial"/>
              </a:rPr>
              <a:t> </a:t>
            </a:r>
            <a:r>
              <a:rPr sz="1600" spc="-15" dirty="0">
                <a:latin typeface="+mj-lt"/>
                <a:cs typeface="Arial"/>
              </a:rPr>
              <a:t>развитие</a:t>
            </a:r>
            <a:r>
              <a:rPr sz="1600" spc="-20" dirty="0">
                <a:latin typeface="+mj-lt"/>
                <a:cs typeface="Arial"/>
              </a:rPr>
              <a:t> </a:t>
            </a:r>
            <a:r>
              <a:rPr sz="1600" spc="-15" dirty="0">
                <a:latin typeface="+mj-lt"/>
                <a:cs typeface="Arial"/>
              </a:rPr>
              <a:t>предпринимательства</a:t>
            </a:r>
            <a:endParaRPr sz="16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8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38" y="4337798"/>
            <a:ext cx="6071936" cy="337998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364" y="86979"/>
            <a:ext cx="9183695" cy="1144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Благоприятный инвестиционный климат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74732" y="1531322"/>
            <a:ext cx="83406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+mn-lt"/>
              </a:rPr>
              <a:t>Инвестиционный климат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877" y="2037506"/>
            <a:ext cx="564665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j-lt"/>
              </a:rPr>
              <a:t>Регуляторная среда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877" y="2524468"/>
            <a:ext cx="598490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j-lt"/>
              </a:rPr>
              <a:t>Государственно-частное партнерство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877" y="2994058"/>
            <a:ext cx="936205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j-lt"/>
              </a:rPr>
              <a:t>Законодательство в сфере защиты и поддержки инвесторов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877" y="3481201"/>
            <a:ext cx="808105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j-lt"/>
              </a:rPr>
              <a:t>Отсутствие административного давления на бизнес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77" y="3942866"/>
            <a:ext cx="764773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j-lt"/>
              </a:rPr>
              <a:t>Инфраструктура и ресурсы для ведения бизнеса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318" y="4626611"/>
            <a:ext cx="69192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О</a:t>
            </a:r>
            <a:r>
              <a:rPr lang="ru-RU" sz="2800" b="1" dirty="0" smtClean="0">
                <a:latin typeface="+mn-lt"/>
              </a:rPr>
              <a:t>ценка</a:t>
            </a:r>
            <a:r>
              <a:rPr lang="en-US" sz="2800" b="1" dirty="0"/>
              <a:t> </a:t>
            </a:r>
            <a:r>
              <a:rPr lang="ru-RU" sz="2800" b="1" dirty="0" smtClean="0"/>
              <a:t>инвестиционного климата</a:t>
            </a:r>
            <a:endParaRPr lang="ru-RU" sz="2800" b="1" dirty="0" smtClean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8" y="4722780"/>
            <a:ext cx="4762500" cy="2667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795" y="2180847"/>
            <a:ext cx="695115" cy="835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14" y="2235127"/>
            <a:ext cx="700314" cy="7003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278" y="2146089"/>
            <a:ext cx="840044" cy="8400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52" y="3804440"/>
            <a:ext cx="711754" cy="7117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41" y="3804440"/>
            <a:ext cx="711754" cy="7117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77" y="3772609"/>
            <a:ext cx="711754" cy="7117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136" y="3772609"/>
            <a:ext cx="711754" cy="7117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1" y="3817821"/>
            <a:ext cx="711754" cy="7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061" y="163179"/>
            <a:ext cx="7469587" cy="1144168"/>
          </a:xfrm>
        </p:spPr>
        <p:txBody>
          <a:bodyPr/>
          <a:lstStyle/>
          <a:p>
            <a:r>
              <a:rPr lang="ru-RU" dirty="0" smtClean="0"/>
              <a:t>Регуляторная среда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509" y="1486956"/>
            <a:ext cx="12618720" cy="34470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+mj-lt"/>
              </a:rPr>
              <a:t>Сроки предоставления услуг в 2019 году:</a:t>
            </a:r>
          </a:p>
          <a:p>
            <a:pPr>
              <a:lnSpc>
                <a:spcPct val="100000"/>
              </a:lnSpc>
            </a:pPr>
            <a:endParaRPr lang="ru-RU" sz="1100" b="1" dirty="0" smtClean="0"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/>
              <a:t>з</a:t>
            </a:r>
            <a:r>
              <a:rPr lang="ru-RU" sz="2100" dirty="0" smtClean="0"/>
              <a:t>аключение договоров подключения к сетям инженерно-технического обеспечения </a:t>
            </a:r>
            <a:r>
              <a:rPr lang="ru-RU" sz="2100" b="1" dirty="0"/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 дней;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/>
              <a:t>в</a:t>
            </a:r>
            <a:r>
              <a:rPr lang="ru-RU" sz="2100" dirty="0" smtClean="0"/>
              <a:t>ыдача ГПЗУ</a:t>
            </a:r>
            <a:r>
              <a:rPr lang="ru-RU" sz="2100" b="1" dirty="0" smtClean="0">
                <a:latin typeface="+mj-lt"/>
              </a:rPr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13 дней;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/>
              <a:t>п</a:t>
            </a:r>
            <a:r>
              <a:rPr lang="ru-RU" sz="2100" dirty="0" smtClean="0"/>
              <a:t>олучение заключение экспертизы проектной документации и (или) результатов инженерных изысканий</a:t>
            </a:r>
            <a:r>
              <a:rPr lang="ru-RU" sz="2100" b="1" dirty="0" smtClean="0">
                <a:latin typeface="+mj-lt"/>
              </a:rPr>
              <a:t> 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30 дней;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/>
              <a:t>д</a:t>
            </a:r>
            <a:r>
              <a:rPr lang="ru-RU" sz="2100" dirty="0" smtClean="0"/>
              <a:t>ополнительные процедуры </a:t>
            </a:r>
            <a:r>
              <a:rPr lang="ru-RU" sz="2100" b="1" dirty="0" smtClean="0">
                <a:latin typeface="+mj-lt"/>
              </a:rPr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13 дней;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/>
              <a:t>п</a:t>
            </a:r>
            <a:r>
              <a:rPr lang="ru-RU" sz="2100" dirty="0" smtClean="0"/>
              <a:t>одключение к системам энергоснабжения устройств до 150 кВт субъектам малого и среднего бизнеса </a:t>
            </a:r>
            <a:r>
              <a:rPr lang="ru-RU" sz="2100" b="1" dirty="0" smtClean="0">
                <a:latin typeface="+mj-lt"/>
              </a:rPr>
              <a:t>–</a:t>
            </a:r>
            <a:r>
              <a:rPr lang="ru-RU" sz="21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80 дней</a:t>
            </a: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09" y="4254475"/>
            <a:ext cx="13126266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+mj-lt"/>
              </a:rPr>
              <a:t>Сроки регистрации собственности на объекты недвижимости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и постановки земельных участков на кадастровый учет:</a:t>
            </a:r>
          </a:p>
          <a:p>
            <a:pPr>
              <a:lnSpc>
                <a:spcPct val="100000"/>
              </a:lnSpc>
            </a:pPr>
            <a:endParaRPr lang="ru-RU" sz="1100" b="1" dirty="0" smtClean="0"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 smtClean="0"/>
              <a:t>утверждение схемы расположения земельного участка на кадастровом плане территории</a:t>
            </a:r>
            <a:r>
              <a:rPr lang="ru-RU" sz="2100" b="1" dirty="0" smtClean="0">
                <a:latin typeface="+mj-lt"/>
              </a:rPr>
              <a:t> </a:t>
            </a:r>
            <a:r>
              <a:rPr lang="ru-RU" sz="2100" b="1" dirty="0" smtClean="0"/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11,8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дней</a:t>
            </a:r>
            <a:r>
              <a:rPr lang="ru-RU" sz="2100" b="1" dirty="0" smtClean="0">
                <a:solidFill>
                  <a:schemeClr val="accent1"/>
                </a:solidFill>
                <a:latin typeface="+mj-lt"/>
              </a:rPr>
              <a:t>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 smtClean="0"/>
              <a:t>присвоение адреса земельного участку и объекту недвижимости</a:t>
            </a:r>
            <a:r>
              <a:rPr lang="ru-RU" sz="2100" b="1" dirty="0" smtClean="0">
                <a:latin typeface="+mj-lt"/>
              </a:rPr>
              <a:t> 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6,9 дней;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 smtClean="0"/>
              <a:t>подготовка межевого и технического плана, акта обследования </a:t>
            </a:r>
            <a:r>
              <a:rPr lang="ru-RU" sz="2100" b="1" dirty="0" smtClean="0">
                <a:latin typeface="+mj-lt"/>
              </a:rPr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дней;</a:t>
            </a:r>
            <a:endParaRPr lang="ru-RU" sz="21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 smtClean="0"/>
              <a:t>регистрация прав на недвижимое имущество </a:t>
            </a:r>
            <a:r>
              <a:rPr lang="ru-RU" sz="2100" b="1" dirty="0" smtClean="0">
                <a:latin typeface="+mj-lt"/>
              </a:rPr>
              <a:t>–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 дня;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100" dirty="0" smtClean="0"/>
              <a:t>изменение адреса и внесение его в ФИАС </a:t>
            </a:r>
            <a:r>
              <a:rPr lang="ru-RU" sz="2100" b="1" dirty="0" smtClean="0">
                <a:latin typeface="+mj-lt"/>
              </a:rPr>
              <a:t>–</a:t>
            </a:r>
            <a:r>
              <a:rPr lang="ru-RU" sz="21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 дней</a:t>
            </a: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9361" y="86979"/>
            <a:ext cx="7469587" cy="1144168"/>
          </a:xfrm>
        </p:spPr>
        <p:txBody>
          <a:bodyPr/>
          <a:lstStyle/>
          <a:p>
            <a:r>
              <a:rPr lang="ru-RU" dirty="0" smtClean="0"/>
              <a:t>Регуляторная среда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7067" y="1691994"/>
            <a:ext cx="12539332" cy="20467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+mj-lt"/>
              </a:rPr>
              <a:t>Проведенные работы для сокращения сроков и повышения качества предоставляемых услуг органами местного самоуправления совместно с региональными властями:</a:t>
            </a:r>
          </a:p>
          <a:p>
            <a:pPr>
              <a:lnSpc>
                <a:spcPct val="100000"/>
              </a:lnSpc>
            </a:pPr>
            <a:endParaRPr lang="ru-RU" sz="1100" b="1" dirty="0" smtClean="0"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479" y="3147678"/>
            <a:ext cx="12796508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1) Утверждение и размещение в федеральной государственной информационной системе территориального планирования: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документов</a:t>
            </a:r>
            <a:r>
              <a:rPr lang="ru-RU" sz="2000" dirty="0" smtClean="0"/>
              <a:t> территориального планирования и градостроительного проектирования </a:t>
            </a:r>
            <a:br>
              <a:rPr lang="ru-RU" sz="2000" dirty="0" smtClean="0"/>
            </a:br>
            <a:r>
              <a:rPr lang="ru-RU" sz="2000" dirty="0" smtClean="0"/>
              <a:t>и зонирования размещены </a:t>
            </a:r>
            <a:r>
              <a:rPr lang="ru-RU" sz="2000" b="1" dirty="0" smtClean="0"/>
              <a:t>во ФГИС ТП;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программ комплексного развития социальной, транспортной и коммунальной инфраструктуры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79" y="4926330"/>
            <a:ext cx="1292509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2) Внесение данных в единый государственный реестр недвижимости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88,58 % о площадях </a:t>
            </a:r>
            <a:r>
              <a:rPr lang="ru-RU" sz="2000" dirty="0" smtClean="0"/>
              <a:t>земельных участков расположенных на территории муниципальных образований;</a:t>
            </a:r>
            <a:endParaRPr lang="ru-RU" sz="2000" dirty="0"/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91,73 </a:t>
            </a:r>
            <a:r>
              <a:rPr lang="ru-RU" sz="2000" b="1" dirty="0"/>
              <a:t>% о </a:t>
            </a:r>
            <a:r>
              <a:rPr lang="ru-RU" sz="2000" b="1" dirty="0" smtClean="0"/>
              <a:t>границах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земельных участков расположенных на территории муниципальных </a:t>
            </a:r>
            <a:r>
              <a:rPr lang="ru-RU" sz="2000" dirty="0" smtClean="0"/>
              <a:t>образований;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 границах территориальных зон, населенных пунктах и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685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9802" y="171821"/>
            <a:ext cx="7469587" cy="1144168"/>
          </a:xfrm>
        </p:spPr>
        <p:txBody>
          <a:bodyPr/>
          <a:lstStyle/>
          <a:p>
            <a:r>
              <a:rPr lang="ru-RU" dirty="0" smtClean="0"/>
              <a:t>Институты для бизнеса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948" y="1499986"/>
            <a:ext cx="550525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+mj-lt"/>
              </a:rPr>
              <a:t>Снижени</a:t>
            </a:r>
            <a:r>
              <a:rPr lang="ru-RU" sz="2800" dirty="0">
                <a:latin typeface="+mj-lt"/>
              </a:rPr>
              <a:t>е</a:t>
            </a:r>
            <a:r>
              <a:rPr lang="ru-RU" sz="2800" dirty="0" smtClean="0">
                <a:latin typeface="+mj-lt"/>
              </a:rPr>
              <a:t> административного давления на бизнес: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2051" y="1387334"/>
            <a:ext cx="5861898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+mj-lt"/>
              </a:rPr>
              <a:t>Повышение эффективности работы организационных механизмов поддержки бизнеса: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53" y="3947446"/>
            <a:ext cx="794274" cy="794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15" y="3978959"/>
            <a:ext cx="727336" cy="727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313" y="4587472"/>
            <a:ext cx="631471" cy="5285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5288">
            <a:off x="7151298" y="5147246"/>
            <a:ext cx="650817" cy="5447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98" y="5213233"/>
            <a:ext cx="812645" cy="8126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085">
            <a:off x="6033750" y="4809832"/>
            <a:ext cx="617677" cy="5141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0876">
            <a:off x="6816935" y="4800639"/>
            <a:ext cx="692436" cy="576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065" y="6077123"/>
            <a:ext cx="6718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4 марта 2020 года сессия «За </a:t>
            </a:r>
            <a:r>
              <a:rPr lang="ru-RU" sz="1800" dirty="0"/>
              <a:t>бизнес! Новый формат взаимодействия </a:t>
            </a:r>
            <a:r>
              <a:rPr lang="ru-RU" sz="1800" dirty="0" smtClean="0"/>
              <a:t>государства и делового сообщества»</a:t>
            </a:r>
            <a:endParaRPr lang="ru-RU" sz="18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1" y="6687478"/>
            <a:ext cx="1886255" cy="773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1830" y="2808514"/>
            <a:ext cx="6049781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– с</a:t>
            </a:r>
            <a:r>
              <a:rPr lang="ru-RU" sz="2000" dirty="0" smtClean="0"/>
              <a:t>реднее количество запрошенных   дополнительных документов на фирму в год;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/>
              <a:t>– среднее </a:t>
            </a:r>
            <a:r>
              <a:rPr lang="ru-RU" sz="2000" dirty="0" smtClean="0"/>
              <a:t>количество проверок, проведенных в отношении одного юридического лица/индивидуального предпринимателя;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/>
              <a:t>– д</a:t>
            </a:r>
            <a:r>
              <a:rPr lang="ru-RU" sz="2000" dirty="0" smtClean="0"/>
              <a:t>оля компаний, столкнувшихся со случаями коррупции со стороны органов власти или естественных монополий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4307">
            <a:off x="5827829" y="5130043"/>
            <a:ext cx="650817" cy="544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19068" y="2843674"/>
            <a:ext cx="5458688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– </a:t>
            </a:r>
            <a:r>
              <a:rPr lang="ru-RU" sz="2000" dirty="0" smtClean="0"/>
              <a:t>работа Инвестиционного Совета при Губернаторе Свердловской области;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/>
              <a:t>– обратная </a:t>
            </a:r>
            <a:r>
              <a:rPr lang="ru-RU" sz="2000" dirty="0" smtClean="0"/>
              <a:t>связь и работа каналов прямой связи инвесторов и руководства Свердловской области;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работа </a:t>
            </a:r>
            <a:r>
              <a:rPr lang="ru-RU" sz="2000" dirty="0" smtClean="0"/>
              <a:t>АНО «Агентство по привлечению инвестиций Свердловской области»;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/>
              <a:t>– работа </a:t>
            </a:r>
            <a:r>
              <a:rPr lang="ru-RU" sz="2000" dirty="0" smtClean="0"/>
              <a:t>Инвестиционного портала свердловской области </a:t>
            </a:r>
          </a:p>
        </p:txBody>
      </p:sp>
      <p:pic>
        <p:nvPicPr>
          <p:cNvPr id="37" name="Picture 2" descr="Картинки по запросу агентство по привлечению инвестиций свердловской 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12" y="6256264"/>
            <a:ext cx="1923755" cy="9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51" y="3318189"/>
            <a:ext cx="794274" cy="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9802" y="171821"/>
            <a:ext cx="7469587" cy="1144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Институты для бизнеса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6659" y="3100088"/>
            <a:ext cx="3390406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b="1" spc="-15" dirty="0" smtClean="0">
                <a:cs typeface="Arial"/>
              </a:rPr>
              <a:t>Н</a:t>
            </a:r>
            <a:r>
              <a:rPr lang="ru-RU" sz="2800" b="1" spc="-15" dirty="0" smtClean="0">
                <a:cs typeface="Arial"/>
              </a:rPr>
              <a:t>овые форматы </a:t>
            </a:r>
            <a:r>
              <a:rPr lang="ru-RU" sz="2800" b="1" spc="-15" dirty="0">
                <a:cs typeface="Arial"/>
              </a:rPr>
              <a:t>диалога </a:t>
            </a:r>
            <a:r>
              <a:rPr lang="ru-RU" sz="2800" b="1" spc="-15" dirty="0" smtClean="0">
                <a:cs typeface="Arial"/>
              </a:rPr>
              <a:t/>
            </a:r>
            <a:br>
              <a:rPr lang="ru-RU" sz="2800" b="1" spc="-15" dirty="0" smtClean="0">
                <a:cs typeface="Arial"/>
              </a:rPr>
            </a:br>
            <a:r>
              <a:rPr lang="ru-RU" sz="2800" b="1" spc="-15" dirty="0" smtClean="0">
                <a:cs typeface="Arial"/>
              </a:rPr>
              <a:t>с </a:t>
            </a:r>
            <a:r>
              <a:rPr lang="ru-RU" sz="2800" b="1" spc="-15" dirty="0">
                <a:cs typeface="Arial"/>
              </a:rPr>
              <a:t>инвесторами </a:t>
            </a:r>
            <a:r>
              <a:rPr lang="ru-RU" sz="2800" b="1" spc="-15" dirty="0" smtClean="0">
                <a:cs typeface="Arial"/>
              </a:rPr>
              <a:t/>
            </a:r>
            <a:br>
              <a:rPr lang="ru-RU" sz="2800" b="1" spc="-15" dirty="0" smtClean="0">
                <a:cs typeface="Arial"/>
              </a:rPr>
            </a:br>
            <a:r>
              <a:rPr lang="ru-RU" sz="2800" b="1" spc="-15" dirty="0" smtClean="0">
                <a:cs typeface="Arial"/>
              </a:rPr>
              <a:t>и </a:t>
            </a:r>
            <a:r>
              <a:rPr lang="ru-RU" sz="2800" b="1" spc="-15" dirty="0" smtClean="0">
                <a:cs typeface="Arial"/>
              </a:rPr>
              <a:t>бизнесом в </a:t>
            </a:r>
            <a:endParaRPr lang="ru-RU" sz="2800" b="1" spc="-15" dirty="0" smtClean="0">
              <a:cs typeface="Arial"/>
            </a:endParaRPr>
          </a:p>
          <a:p>
            <a:r>
              <a:rPr lang="ru-RU" sz="2800" b="1" spc="-15" dirty="0" smtClean="0">
                <a:cs typeface="Arial"/>
              </a:rPr>
              <a:t>2019 году</a:t>
            </a:r>
            <a:endParaRPr lang="ru-RU" sz="2400" b="1" spc="-15" dirty="0" smtClean="0"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97895" y="1800285"/>
            <a:ext cx="7032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5" dirty="0" smtClean="0">
                <a:cs typeface="Arial"/>
              </a:rPr>
              <a:t>«Марафон мышления»</a:t>
            </a:r>
          </a:p>
          <a:p>
            <a:r>
              <a:rPr lang="ru-RU" sz="1600" b="1" spc="-15" dirty="0" smtClean="0">
                <a:cs typeface="Arial"/>
              </a:rPr>
              <a:t>Итог: 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 smtClean="0">
                <a:cs typeface="Arial"/>
              </a:rPr>
              <a:t>более 70 участников;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 smtClean="0">
                <a:cs typeface="Arial"/>
              </a:rPr>
              <a:t>Рассмотрено 3 инвестиционных кейса;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>
                <a:cs typeface="Arial"/>
              </a:rPr>
              <a:t>к</a:t>
            </a:r>
            <a:r>
              <a:rPr lang="ru-RU" sz="1600" b="1" spc="-15" dirty="0" smtClean="0">
                <a:cs typeface="Arial"/>
              </a:rPr>
              <a:t>омплекс решений упакован в протокол заседания </a:t>
            </a:r>
          </a:p>
          <a:p>
            <a:r>
              <a:rPr lang="ru-RU" sz="1600" b="1" spc="-15" dirty="0" smtClean="0">
                <a:cs typeface="Arial"/>
              </a:rPr>
              <a:t>     Инвестиционного Совета при Губернаторе от 30.12.2019 № 35</a:t>
            </a:r>
            <a:endParaRPr lang="ru-RU" sz="1600" b="1" spc="-15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97895" y="5485688"/>
            <a:ext cx="5778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5" dirty="0">
                <a:cs typeface="Arial"/>
              </a:rPr>
              <a:t>Новая форма выездов </a:t>
            </a:r>
            <a:r>
              <a:rPr lang="en-US" sz="2400" b="1" spc="-15" dirty="0" smtClean="0">
                <a:cs typeface="Arial"/>
              </a:rPr>
              <a:t>INVEST-TEAM</a:t>
            </a:r>
            <a:endParaRPr lang="ru-RU" sz="2400" b="1" spc="-15" dirty="0" smtClean="0">
              <a:cs typeface="Arial"/>
            </a:endParaRPr>
          </a:p>
          <a:p>
            <a:r>
              <a:rPr lang="ru-RU" sz="1600" b="1" spc="-15" dirty="0" smtClean="0">
                <a:cs typeface="Arial"/>
              </a:rPr>
              <a:t>Итог: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 smtClean="0">
                <a:cs typeface="Arial"/>
              </a:rPr>
              <a:t>9 муниципальных образований;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>
                <a:cs typeface="Arial"/>
              </a:rPr>
              <a:t>р</a:t>
            </a:r>
            <a:r>
              <a:rPr lang="ru-RU" sz="1600" b="1" spc="-15" dirty="0" smtClean="0">
                <a:cs typeface="Arial"/>
              </a:rPr>
              <a:t>ассмотрено 16 инвестиционных кейсов:</a:t>
            </a:r>
            <a:endParaRPr lang="en-US" sz="1600" b="1" spc="-15" dirty="0" smtClean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ru-RU" sz="1600" b="1" spc="-15" dirty="0">
                <a:cs typeface="Arial"/>
              </a:rPr>
              <a:t>б</a:t>
            </a:r>
            <a:r>
              <a:rPr lang="ru-RU" sz="1600" b="1" spc="-15" dirty="0" smtClean="0">
                <a:cs typeface="Arial"/>
              </a:rPr>
              <a:t>олее 150 предпринимателей приняли участие в заседаниях муниципальных Советов по развитию малого предпринимательства и инвестициям</a:t>
            </a:r>
            <a:endParaRPr lang="ru-RU" sz="1600" b="1" spc="-15" dirty="0">
              <a:cs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97895" y="3712655"/>
            <a:ext cx="59259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5" dirty="0">
                <a:cs typeface="Arial"/>
              </a:rPr>
              <a:t>«Открытый диалог</a:t>
            </a:r>
            <a:r>
              <a:rPr lang="ru-RU" sz="2400" b="1" spc="-15" dirty="0" smtClean="0">
                <a:cs typeface="Arial"/>
              </a:rPr>
              <a:t>»</a:t>
            </a:r>
          </a:p>
          <a:p>
            <a:r>
              <a:rPr lang="ru-RU" sz="1600" b="1" spc="-15" dirty="0" smtClean="0">
                <a:cs typeface="Arial"/>
              </a:rPr>
              <a:t>Итог: 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 smtClean="0">
                <a:cs typeface="Arial"/>
              </a:rPr>
              <a:t>более 100 участников;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 smtClean="0">
                <a:cs typeface="Arial"/>
              </a:rPr>
              <a:t>решено более 70 вопросов;</a:t>
            </a:r>
          </a:p>
          <a:p>
            <a:pPr marL="285750" indent="-285750">
              <a:buFontTx/>
              <a:buChar char="-"/>
            </a:pPr>
            <a:r>
              <a:rPr lang="ru-RU" sz="1600" b="1" spc="-15" dirty="0">
                <a:cs typeface="Arial"/>
              </a:rPr>
              <a:t>п</a:t>
            </a:r>
            <a:r>
              <a:rPr lang="ru-RU" sz="1600" b="1" spc="-15" dirty="0" smtClean="0">
                <a:cs typeface="Arial"/>
              </a:rPr>
              <a:t>ринято решение о тиражировании данного формата </a:t>
            </a:r>
            <a:endParaRPr lang="ru-RU" sz="1600" b="1" spc="-15" dirty="0">
              <a:cs typeface="Arial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03" y="2284170"/>
            <a:ext cx="866211" cy="72103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49" y="3919743"/>
            <a:ext cx="866211" cy="7210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04" y="5969478"/>
            <a:ext cx="866211" cy="7210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88" y="2108955"/>
            <a:ext cx="896251" cy="8962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36" y="1320877"/>
            <a:ext cx="711754" cy="71175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67" y="3804499"/>
            <a:ext cx="1001039" cy="8379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81" y="3395831"/>
            <a:ext cx="899708" cy="8997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861" y="5783979"/>
            <a:ext cx="1207228" cy="12072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9" y="6162979"/>
            <a:ext cx="711754" cy="71175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2" y="6509217"/>
            <a:ext cx="698726" cy="6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9667" y="459260"/>
            <a:ext cx="7469587" cy="114416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«Открытый диалог с бизнесом. Лицом к лицу»</a:t>
            </a:r>
            <a:br>
              <a:rPr lang="ru-RU" sz="4000" dirty="0"/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00361544"/>
              </p:ext>
            </p:extLst>
          </p:nvPr>
        </p:nvGraphicFramePr>
        <p:xfrm>
          <a:off x="402956" y="1923751"/>
          <a:ext cx="6432177" cy="300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96850" y="1298781"/>
            <a:ext cx="514399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+mj-lt"/>
              </a:rPr>
              <a:t>Более </a:t>
            </a:r>
            <a:r>
              <a:rPr lang="ru-RU" sz="4800" dirty="0" smtClean="0">
                <a:solidFill>
                  <a:schemeClr val="accent1"/>
                </a:solidFill>
                <a:latin typeface="+mj-lt"/>
              </a:rPr>
              <a:t>100</a:t>
            </a:r>
            <a:r>
              <a:rPr lang="ru-RU" sz="3600" dirty="0" smtClean="0">
                <a:latin typeface="+mj-lt"/>
              </a:rPr>
              <a:t> участников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512" y="1243016"/>
            <a:ext cx="1206169" cy="1206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5" y="1246103"/>
            <a:ext cx="1203082" cy="1203082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62924791"/>
              </p:ext>
            </p:extLst>
          </p:nvPr>
        </p:nvGraphicFramePr>
        <p:xfrm>
          <a:off x="1127994" y="4304872"/>
          <a:ext cx="5981933" cy="325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317703" y="2442949"/>
            <a:ext cx="5599045" cy="44088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FD80-C3B9-44E2-96AF-9E09FF081CFC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9802" y="171821"/>
            <a:ext cx="7469587" cy="1144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Институты для бизнеса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8489222" y="1701958"/>
            <a:ext cx="4177209" cy="131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7"/>
          </a:p>
        </p:txBody>
      </p:sp>
      <p:sp>
        <p:nvSpPr>
          <p:cNvPr id="7" name="TextBox 6"/>
          <p:cNvSpPr txBox="1"/>
          <p:nvPr/>
        </p:nvSpPr>
        <p:spPr>
          <a:xfrm>
            <a:off x="9776263" y="2077768"/>
            <a:ext cx="3451215" cy="5678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90" b="1" i="1" dirty="0">
                <a:solidFill>
                  <a:schemeClr val="bg1"/>
                </a:solidFill>
              </a:rPr>
              <a:t>INVEST-TEAM</a:t>
            </a:r>
            <a:endParaRPr lang="ru-RU" sz="309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871" y="1963208"/>
            <a:ext cx="840392" cy="796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392" y="1664209"/>
            <a:ext cx="826840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+mj-lt"/>
              </a:rPr>
              <a:t>Новый формат выездов </a:t>
            </a:r>
            <a:r>
              <a:rPr lang="en-US" sz="2400" b="1" dirty="0" smtClean="0">
                <a:latin typeface="+mj-lt"/>
              </a:rPr>
              <a:t>INVEST-TEAM</a:t>
            </a:r>
            <a:endParaRPr lang="ru-RU" sz="2400" b="1" dirty="0" smtClean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6533" y="2331660"/>
            <a:ext cx="709021" cy="590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392" y="2932579"/>
            <a:ext cx="747275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+mj-lt"/>
              </a:rPr>
              <a:t>16 инвестиционных кейсов местных предприятий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6144" y="2323806"/>
            <a:ext cx="709021" cy="5901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170" y="2297117"/>
            <a:ext cx="709021" cy="59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6532" y="3517701"/>
            <a:ext cx="709021" cy="590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6143" y="3485021"/>
            <a:ext cx="709021" cy="5901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169" y="3507038"/>
            <a:ext cx="709021" cy="590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9802" y="4806975"/>
            <a:ext cx="260528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3 кейса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вынесено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 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арафон мышления»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3743" y="4231349"/>
            <a:ext cx="9594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целях создания культурно-досугового центра в Верхней Сысерти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разработана «дорожная карта»,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апреле будет выбран один из двух путей реализации проекта: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по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модели ГЧП либо путем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включения 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федеральную программу комплексного развития сельских территорий;</a:t>
            </a:r>
            <a:endParaRPr lang="ru-RU" sz="18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проект развития центрального парка культуры и отдыха в 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Богданович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представлен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на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федеральный конкурс проектов городской среды, где отобран в качестве победителя;</a:t>
            </a:r>
            <a:endParaRPr lang="ru-RU" sz="18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в целях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развития Первоуральского автоагрегатного завода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Министерством</a:t>
            </a:r>
          </a:p>
          <a:p>
            <a:pPr lvl="0" algn="just">
              <a:spcAft>
                <a:spcPts val="0"/>
              </a:spcAft>
              <a:buClr>
                <a:schemeClr val="accent1"/>
              </a:buClr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     промышленности 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науки Свердловской области прорабатывается вопрос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выхода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     организации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на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рынок железнодорожного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Liberation Serif" panose="02020603050405020304" pitchFamily="18" charset="0"/>
              </a:rPr>
              <a:t>машиностроения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66663" y="120875"/>
            <a:ext cx="13260230" cy="69506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/>
              <a:t>Меры поддержки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агентство по привлечению инвестиций свердл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188" y="4358177"/>
            <a:ext cx="1923755" cy="9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7257" y="7157337"/>
            <a:ext cx="679686" cy="3300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545" dirty="0">
                <a:solidFill>
                  <a:schemeClr val="tx1">
                    <a:tint val="75000"/>
                  </a:schemeClr>
                </a:solidFill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4988" y="2932282"/>
            <a:ext cx="10998200" cy="47551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внедрен инвестиционный налоговый вычет </a:t>
            </a:r>
            <a:r>
              <a:rPr lang="ru-RU" sz="1500" dirty="0"/>
              <a:t>для </a:t>
            </a:r>
            <a:r>
              <a:rPr lang="ru-RU" sz="1500" dirty="0" smtClean="0"/>
              <a:t>предприятий </a:t>
            </a:r>
            <a:r>
              <a:rPr lang="ru-RU" sz="1500" dirty="0"/>
              <a:t>в сфере промышленности, строительства, транспорта, сельского хозяйства – участников национального проекта "Производительность труда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поддержка занятости"</a:t>
            </a:r>
            <a:endParaRPr lang="ru-RU" sz="1500" b="1" dirty="0" smtClean="0"/>
          </a:p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 smtClean="0"/>
              <a:t>в </a:t>
            </a:r>
            <a:r>
              <a:rPr lang="ru-RU" sz="1500" b="1" dirty="0"/>
              <a:t>систему приоритетных инвестиционных проектов </a:t>
            </a:r>
            <a:r>
              <a:rPr lang="ru-RU" sz="1500" dirty="0"/>
              <a:t>Свердловской области </a:t>
            </a:r>
            <a:r>
              <a:rPr lang="ru-RU" sz="1500" b="1" dirty="0" smtClean="0"/>
              <a:t>включены</a:t>
            </a:r>
            <a:r>
              <a:rPr lang="ru-RU" sz="1500" dirty="0" smtClean="0"/>
              <a:t> </a:t>
            </a:r>
            <a:r>
              <a:rPr lang="ru-RU" sz="1500" b="1" dirty="0" smtClean="0"/>
              <a:t>информационные технологии </a:t>
            </a:r>
            <a:r>
              <a:rPr lang="ru-RU" sz="1500" dirty="0" smtClean="0"/>
              <a:t>и </a:t>
            </a:r>
            <a:r>
              <a:rPr lang="ru-RU" sz="1500" b="1" dirty="0" smtClean="0"/>
              <a:t>научные исследования и разработки</a:t>
            </a: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присвоен статус участника приоритетного инвестиционного проекта Свердловской области по новому строительству </a:t>
            </a:r>
            <a:r>
              <a:rPr lang="ru-RU" sz="1500" b="1" dirty="0"/>
              <a:t>3</a:t>
            </a:r>
            <a:r>
              <a:rPr lang="ru-RU" sz="1500" dirty="0"/>
              <a:t> компаниям (общий объем инвестиций по проектам – более </a:t>
            </a:r>
            <a:r>
              <a:rPr lang="ru-RU" sz="1500" b="1" dirty="0"/>
              <a:t>9</a:t>
            </a:r>
            <a:r>
              <a:rPr lang="ru-RU" sz="1500" dirty="0"/>
              <a:t> </a:t>
            </a:r>
            <a:r>
              <a:rPr lang="ru-RU" sz="1500" b="1" dirty="0"/>
              <a:t>млрд. рублей</a:t>
            </a:r>
            <a:r>
              <a:rPr lang="ru-RU" sz="1500" dirty="0" smtClean="0"/>
              <a:t>)</a:t>
            </a:r>
            <a:endParaRPr lang="ru-RU" sz="1500" b="1" dirty="0" smtClean="0"/>
          </a:p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 smtClean="0"/>
              <a:t>создан </a:t>
            </a:r>
            <a:r>
              <a:rPr lang="ru-RU" sz="1500" b="1" dirty="0"/>
              <a:t>новый институт регионального </a:t>
            </a:r>
            <a:r>
              <a:rPr lang="ru-RU" sz="1500" b="1" dirty="0" smtClean="0"/>
              <a:t>развития </a:t>
            </a:r>
            <a:r>
              <a:rPr lang="ru-RU" sz="1500" dirty="0" smtClean="0"/>
              <a:t>– </a:t>
            </a:r>
            <a:r>
              <a:rPr lang="ru-RU" sz="1500" dirty="0"/>
              <a:t>специализированная организация по работе с инвесторами (автономная некоммерческая организация </a:t>
            </a:r>
            <a:r>
              <a:rPr lang="ru-RU" sz="1500" b="1" dirty="0"/>
              <a:t>«Агентство по привлечению инвестиций в Свердловскую область</a:t>
            </a:r>
            <a:r>
              <a:rPr lang="ru-RU" sz="1500" b="1" dirty="0" smtClean="0"/>
              <a:t>»</a:t>
            </a:r>
            <a:r>
              <a:rPr lang="ru-RU" sz="1500" dirty="0" smtClean="0"/>
              <a:t>)</a:t>
            </a:r>
          </a:p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сформирован </a:t>
            </a:r>
            <a:r>
              <a:rPr lang="ru-RU" sz="1500" dirty="0"/>
              <a:t>перечень из </a:t>
            </a:r>
            <a:r>
              <a:rPr lang="ru-RU" sz="1500" b="1" dirty="0"/>
              <a:t>59</a:t>
            </a:r>
            <a:r>
              <a:rPr lang="ru-RU" sz="1500" dirty="0"/>
              <a:t> </a:t>
            </a:r>
            <a:r>
              <a:rPr lang="ru-RU" sz="1500" b="1" dirty="0"/>
              <a:t>стратегических проектов </a:t>
            </a:r>
            <a:r>
              <a:rPr lang="ru-RU" sz="1500" dirty="0"/>
              <a:t>региона с объемом капиталовложений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1,5 </a:t>
            </a:r>
            <a:r>
              <a:rPr lang="ru-RU" sz="1500" b="1" dirty="0"/>
              <a:t>трлн. рублей</a:t>
            </a:r>
            <a:r>
              <a:rPr lang="ru-RU" sz="1500" dirty="0"/>
              <a:t> </a:t>
            </a:r>
            <a:endParaRPr lang="ru-RU" sz="1500" dirty="0" smtClean="0"/>
          </a:p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оптимизирован </a:t>
            </a:r>
            <a:r>
              <a:rPr lang="ru-RU" sz="1500" dirty="0"/>
              <a:t>процесс предоставления </a:t>
            </a:r>
            <a:r>
              <a:rPr lang="ru-RU" sz="1500" b="1" dirty="0"/>
              <a:t>инвестиционного налогового </a:t>
            </a:r>
            <a:r>
              <a:rPr lang="ru-RU" sz="1500" b="1" dirty="0" smtClean="0"/>
              <a:t>кредита</a:t>
            </a: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сформирован </a:t>
            </a:r>
            <a:r>
              <a:rPr lang="ru-RU" sz="1500" b="1" dirty="0"/>
              <a:t>проект инновационного научно-технологического центра «Татищев» 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dirty="0" smtClean="0"/>
              <a:t>в соответствии с Федеральным </a:t>
            </a:r>
            <a:r>
              <a:rPr lang="ru-RU" sz="1500" dirty="0"/>
              <a:t>законом от 29 июля 2017 года № 216-ФЗ «Об инновационных научно-технических центрах и о внесении изменений в отдельные законодательные акты Российской Федерации» </a:t>
            </a:r>
            <a:r>
              <a:rPr lang="ru-RU" sz="1500" dirty="0" smtClean="0"/>
              <a:t>(</a:t>
            </a:r>
            <a:r>
              <a:rPr lang="ru-RU" sz="1500" b="1" dirty="0"/>
              <a:t>единственный проект данного типа на территории Уральского федерального округа</a:t>
            </a:r>
            <a:r>
              <a:rPr lang="ru-RU" sz="1500" dirty="0" smtClean="0"/>
              <a:t>, </a:t>
            </a:r>
            <a:r>
              <a:rPr lang="ru-RU" sz="1500" dirty="0"/>
              <a:t>предусматривающий применение преференциального режима для </a:t>
            </a:r>
            <a:r>
              <a:rPr lang="ru-RU" sz="1500" dirty="0" smtClean="0"/>
              <a:t>инвестора в научно-технологической сфере)</a:t>
            </a: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сформирована законодательная инициатива по применению</a:t>
            </a:r>
            <a:r>
              <a:rPr lang="ru-RU" sz="1500" dirty="0"/>
              <a:t> </a:t>
            </a:r>
            <a:r>
              <a:rPr lang="ru-RU" sz="1500" b="1" dirty="0"/>
              <a:t>новой меры поддержки на территории </a:t>
            </a:r>
            <a:r>
              <a:rPr lang="ru-RU" sz="1500" b="1" dirty="0" smtClean="0"/>
              <a:t>Свердловской области </a:t>
            </a:r>
            <a:r>
              <a:rPr lang="ru-RU" sz="1500" dirty="0" smtClean="0"/>
              <a:t>– региональный инвестиционный проект</a:t>
            </a:r>
            <a:endParaRPr lang="ru-RU" sz="1500" dirty="0"/>
          </a:p>
          <a:p>
            <a:pPr marL="457200" indent="-457200" algn="ju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chemeClr val="accent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190293" y="1596883"/>
            <a:ext cx="119531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355" marR="30468" indent="-286905" algn="just">
              <a:spcBef>
                <a:spcPts val="1200"/>
              </a:spcBef>
              <a:buClr>
                <a:srgbClr val="21A0DA"/>
              </a:buClr>
              <a:buFont typeface="Wingdings"/>
              <a:buChar char=""/>
              <a:tabLst>
                <a:tab pos="324990" algn="l"/>
              </a:tabLst>
            </a:pPr>
            <a:r>
              <a:rPr lang="ru-RU" sz="1600" b="1" spc="-25" dirty="0" smtClean="0">
                <a:cs typeface="Arial"/>
              </a:rPr>
              <a:t>утверждена </a:t>
            </a:r>
            <a:r>
              <a:rPr lang="ru-RU" sz="1600" b="1" spc="-25" dirty="0">
                <a:cs typeface="Arial"/>
              </a:rPr>
              <a:t>И</a:t>
            </a:r>
            <a:r>
              <a:rPr lang="ru-RU" sz="1600" b="1" spc="-25" dirty="0" smtClean="0">
                <a:cs typeface="Arial"/>
              </a:rPr>
              <a:t>нвестиционная стратегия Свердловской области до 2035 года</a:t>
            </a:r>
          </a:p>
          <a:p>
            <a:pPr marL="324355" marR="30468" indent="-286905" algn="just">
              <a:spcBef>
                <a:spcPts val="1200"/>
              </a:spcBef>
              <a:buClr>
                <a:srgbClr val="21A0DA"/>
              </a:buClr>
              <a:buFont typeface="Wingdings"/>
              <a:buChar char=""/>
              <a:tabLst>
                <a:tab pos="324990" algn="l"/>
              </a:tabLst>
            </a:pPr>
            <a:r>
              <a:rPr lang="ru-RU" sz="1600" b="1" spc="-25" dirty="0">
                <a:cs typeface="Arial"/>
              </a:rPr>
              <a:t>у</a:t>
            </a:r>
            <a:r>
              <a:rPr lang="ru-RU" sz="1600" b="1" spc="-25" dirty="0" smtClean="0">
                <a:cs typeface="Arial"/>
              </a:rPr>
              <a:t>тверждена Стратегия </a:t>
            </a:r>
            <a:r>
              <a:rPr lang="ru-RU" sz="1600" b="1" dirty="0"/>
              <a:t>развития внутреннего и въездного туризма в Свердловской области до 2030 </a:t>
            </a:r>
            <a:r>
              <a:rPr lang="ru-RU" sz="1600" b="1" dirty="0" smtClean="0"/>
              <a:t>года</a:t>
            </a:r>
          </a:p>
          <a:p>
            <a:pPr marL="324355" marR="30468" indent="-286905" algn="just">
              <a:spcBef>
                <a:spcPts val="1200"/>
              </a:spcBef>
              <a:buClr>
                <a:srgbClr val="21A0DA"/>
              </a:buClr>
              <a:buFont typeface="Wingdings"/>
              <a:buChar char=""/>
              <a:tabLst>
                <a:tab pos="324990" algn="l"/>
              </a:tabLst>
            </a:pPr>
            <a:r>
              <a:rPr lang="ru-RU" sz="1600" b="1" dirty="0" smtClean="0"/>
              <a:t>утверждена Стратегия </a:t>
            </a:r>
            <a:r>
              <a:rPr lang="ru-RU" sz="1600" b="1" dirty="0"/>
              <a:t>развития малого и среднего предпринимательства в Свердловской области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период до 2035 года</a:t>
            </a:r>
          </a:p>
          <a:p>
            <a:pPr marL="324355" marR="30468" indent="-286905" algn="just">
              <a:spcBef>
                <a:spcPts val="1200"/>
              </a:spcBef>
              <a:buClr>
                <a:srgbClr val="21A0DA"/>
              </a:buClr>
              <a:buFont typeface="Wingdings"/>
              <a:buChar char=""/>
              <a:tabLst>
                <a:tab pos="324990" algn="l"/>
              </a:tabLst>
            </a:pPr>
            <a:endParaRPr lang="ru-RU" sz="1600" b="1" dirty="0">
              <a:solidFill>
                <a:schemeClr val="accent1"/>
              </a:solidFill>
            </a:endParaRPr>
          </a:p>
          <a:p>
            <a:pPr marL="324355" marR="30468" indent="-286905" algn="just">
              <a:spcBef>
                <a:spcPts val="1200"/>
              </a:spcBef>
              <a:buClr>
                <a:srgbClr val="21A0DA"/>
              </a:buClr>
              <a:buFont typeface="Wingdings"/>
              <a:buChar char=""/>
              <a:tabLst>
                <a:tab pos="324990" algn="l"/>
              </a:tabLst>
            </a:pPr>
            <a:endParaRPr lang="ru-RU" sz="1800" b="1" spc="-25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2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9ED7"/>
      </a:accent1>
      <a:accent2>
        <a:srgbClr val="32BCAD"/>
      </a:accent2>
      <a:accent3>
        <a:srgbClr val="AEABAB"/>
      </a:accent3>
      <a:accent4>
        <a:srgbClr val="FFC000"/>
      </a:accent4>
      <a:accent5>
        <a:srgbClr val="4472C4"/>
      </a:accent5>
      <a:accent6>
        <a:srgbClr val="32BCAD"/>
      </a:accent6>
      <a:hlink>
        <a:srgbClr val="389ED7"/>
      </a:hlink>
      <a:folHlink>
        <a:srgbClr val="ED7D31"/>
      </a:folHlink>
    </a:clrScheme>
    <a:fontScheme name="Свердловская област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lnSpc>
            <a:spcPct val="100000"/>
          </a:lnSpc>
          <a:defRPr sz="2800" b="1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@Чистый шаблон презентации_Свердловской области_А4_24-12-18_Dikiyfilin.potx" id="{ECB3918E-1C3B-44DE-A316-72BDDAECAB7D}" vid="{15C0883D-23D4-45F8-9F74-60BAF7CC2D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736</Words>
  <Application>Microsoft Office PowerPoint</Application>
  <PresentationFormat>Произвольный</PresentationFormat>
  <Paragraphs>148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Liberation Serif</vt:lpstr>
      <vt:lpstr>Segoe UI</vt:lpstr>
      <vt:lpstr>Segoe UI </vt:lpstr>
      <vt:lpstr>Segoe UI Semibold</vt:lpstr>
      <vt:lpstr>Segoe UI Semilight</vt:lpstr>
      <vt:lpstr>Times New Roman</vt:lpstr>
      <vt:lpstr>Wingdings</vt:lpstr>
      <vt:lpstr>Тема Office</vt:lpstr>
      <vt:lpstr>Презентация PowerPoint</vt:lpstr>
      <vt:lpstr>Благоприятный инвестиционный климат</vt:lpstr>
      <vt:lpstr>Регуляторная среда</vt:lpstr>
      <vt:lpstr>Регуляторная среда</vt:lpstr>
      <vt:lpstr>Институты для бизнеса</vt:lpstr>
      <vt:lpstr>Институты для бизнеса</vt:lpstr>
      <vt:lpstr>«Открытый диалог с бизнесом. Лицом к лицу» </vt:lpstr>
      <vt:lpstr>Институты для бизнеса</vt:lpstr>
      <vt:lpstr>  Меры поддержки </vt:lpstr>
      <vt:lpstr>Поддержка малого и среднего предпринимательства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Кривегина Анастасия Петровна</dc:creator>
  <cp:lastModifiedBy>Иванова Егения Сергеевна</cp:lastModifiedBy>
  <cp:revision>417</cp:revision>
  <cp:lastPrinted>2020-02-29T10:55:29Z</cp:lastPrinted>
  <dcterms:created xsi:type="dcterms:W3CDTF">2018-12-25T07:26:08Z</dcterms:created>
  <dcterms:modified xsi:type="dcterms:W3CDTF">2020-03-02T16:58:36Z</dcterms:modified>
</cp:coreProperties>
</file>