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1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6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8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9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0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1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2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3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24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25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6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7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28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05" r:id="rId2"/>
    <p:sldMasterId id="2147483841" r:id="rId3"/>
    <p:sldMasterId id="2147483738" r:id="rId4"/>
    <p:sldMasterId id="2147483751" r:id="rId5"/>
    <p:sldMasterId id="2147483764" r:id="rId6"/>
    <p:sldMasterId id="2147483777" r:id="rId7"/>
    <p:sldMasterId id="2147483790" r:id="rId8"/>
    <p:sldMasterId id="2147483803" r:id="rId9"/>
    <p:sldMasterId id="2147483828" r:id="rId10"/>
    <p:sldMasterId id="2147483855" r:id="rId11"/>
    <p:sldMasterId id="2147483869" r:id="rId12"/>
    <p:sldMasterId id="2147483872" r:id="rId13"/>
    <p:sldMasterId id="2147483885" r:id="rId14"/>
    <p:sldMasterId id="2147483898" r:id="rId15"/>
    <p:sldMasterId id="2147483911" r:id="rId16"/>
    <p:sldMasterId id="2147483924" r:id="rId17"/>
    <p:sldMasterId id="2147483937" r:id="rId18"/>
    <p:sldMasterId id="2147483950" r:id="rId19"/>
    <p:sldMasterId id="2147483963" r:id="rId20"/>
    <p:sldMasterId id="2147483976" r:id="rId21"/>
    <p:sldMasterId id="2147483989" r:id="rId22"/>
    <p:sldMasterId id="2147484002" r:id="rId23"/>
    <p:sldMasterId id="2147484015" r:id="rId24"/>
    <p:sldMasterId id="2147484028" r:id="rId25"/>
    <p:sldMasterId id="2147484041" r:id="rId26"/>
    <p:sldMasterId id="2147484055" r:id="rId27"/>
    <p:sldMasterId id="2147484071" r:id="rId28"/>
    <p:sldMasterId id="2147484087" r:id="rId29"/>
  </p:sldMasterIdLst>
  <p:notesMasterIdLst>
    <p:notesMasterId r:id="rId43"/>
  </p:notesMasterIdLst>
  <p:handoutMasterIdLst>
    <p:handoutMasterId r:id="rId44"/>
  </p:handoutMasterIdLst>
  <p:sldIdLst>
    <p:sldId id="471" r:id="rId30"/>
    <p:sldId id="542" r:id="rId31"/>
    <p:sldId id="543" r:id="rId32"/>
    <p:sldId id="544" r:id="rId33"/>
    <p:sldId id="545" r:id="rId34"/>
    <p:sldId id="551" r:id="rId35"/>
    <p:sldId id="552" r:id="rId36"/>
    <p:sldId id="553" r:id="rId37"/>
    <p:sldId id="535" r:id="rId38"/>
    <p:sldId id="534" r:id="rId39"/>
    <p:sldId id="537" r:id="rId40"/>
    <p:sldId id="550" r:id="rId41"/>
    <p:sldId id="554" r:id="rId42"/>
  </p:sldIdLst>
  <p:sldSz cx="9144000" cy="5143500" type="screen16x9"/>
  <p:notesSz cx="6734175" cy="9853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4">
          <p15:clr>
            <a:srgbClr val="A4A3A4"/>
          </p15:clr>
        </p15:guide>
        <p15:guide id="2" orient="horz" pos="3026">
          <p15:clr>
            <a:srgbClr val="A4A3A4"/>
          </p15:clr>
        </p15:guide>
        <p15:guide id="3" orient="horz" pos="463">
          <p15:clr>
            <a:srgbClr val="A4A3A4"/>
          </p15:clr>
        </p15:guide>
        <p15:guide id="4" orient="horz" pos="2913">
          <p15:clr>
            <a:srgbClr val="A4A3A4"/>
          </p15:clr>
        </p15:guide>
        <p15:guide id="5" orient="horz" pos="758">
          <p15:clr>
            <a:srgbClr val="A4A3A4"/>
          </p15:clr>
        </p15:guide>
        <p15:guide id="6" orient="horz" pos="1008">
          <p15:clr>
            <a:srgbClr val="A4A3A4"/>
          </p15:clr>
        </p15:guide>
        <p15:guide id="7" pos="45">
          <p15:clr>
            <a:srgbClr val="A4A3A4"/>
          </p15:clr>
        </p15:guide>
        <p15:guide id="8" pos="5715">
          <p15:clr>
            <a:srgbClr val="A4A3A4"/>
          </p15:clr>
        </p15:guide>
        <p15:guide id="9" pos="4422">
          <p15:clr>
            <a:srgbClr val="A4A3A4"/>
          </p15:clr>
        </p15:guide>
        <p15:guide id="10" pos="3492">
          <p15:clr>
            <a:srgbClr val="A4A3A4"/>
          </p15:clr>
        </p15:guide>
        <p15:guide id="11" pos="884">
          <p15:clr>
            <a:srgbClr val="A4A3A4"/>
          </p15:clr>
        </p15:guide>
        <p15:guide id="12" pos="113">
          <p15:clr>
            <a:srgbClr val="A4A3A4"/>
          </p15:clr>
        </p15:guide>
        <p15:guide id="13" pos="1859">
          <p15:clr>
            <a:srgbClr val="A4A3A4"/>
          </p15:clr>
        </p15:guide>
        <p15:guide id="14" pos="340">
          <p15:clr>
            <a:srgbClr val="A4A3A4"/>
          </p15:clr>
        </p15:guide>
        <p15:guide id="15" orient="horz" pos="237">
          <p15:clr>
            <a:srgbClr val="A4A3A4"/>
          </p15:clr>
        </p15:guide>
        <p15:guide id="16" orient="horz" pos="1869">
          <p15:clr>
            <a:srgbClr val="A4A3A4"/>
          </p15:clr>
        </p15:guide>
        <p15:guide id="17" orient="horz" pos="781">
          <p15:clr>
            <a:srgbClr val="A4A3A4"/>
          </p15:clr>
        </p15:guide>
        <p15:guide id="18" orient="horz" pos="1325">
          <p15:clr>
            <a:srgbClr val="A4A3A4"/>
          </p15:clr>
        </p15:guide>
        <p15:guide id="19" pos="4989">
          <p15:clr>
            <a:srgbClr val="A4A3A4"/>
          </p15:clr>
        </p15:guide>
        <p15:guide id="20" pos="328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4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BBD"/>
    <a:srgbClr val="92D050"/>
    <a:srgbClr val="080808"/>
    <a:srgbClr val="E8E5D4"/>
    <a:srgbClr val="4FD1FF"/>
    <a:srgbClr val="FF9999"/>
    <a:srgbClr val="FF7C80"/>
    <a:srgbClr val="7ABC32"/>
    <a:srgbClr val="E9FCBA"/>
    <a:srgbClr val="FC9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9" autoAdjust="0"/>
    <p:restoredTop sz="98857" autoAdjust="0"/>
  </p:normalViewPr>
  <p:slideViewPr>
    <p:cSldViewPr showGuides="1">
      <p:cViewPr>
        <p:scale>
          <a:sx n="164" d="100"/>
          <a:sy n="164" d="100"/>
        </p:scale>
        <p:origin x="-114" y="-72"/>
      </p:cViewPr>
      <p:guideLst>
        <p:guide orient="horz" pos="214"/>
        <p:guide orient="horz" pos="3026"/>
        <p:guide orient="horz" pos="463"/>
        <p:guide orient="horz" pos="2913"/>
        <p:guide orient="horz" pos="758"/>
        <p:guide orient="horz" pos="1008"/>
        <p:guide orient="horz" pos="237"/>
        <p:guide orient="horz" pos="1869"/>
        <p:guide pos="45"/>
        <p:guide pos="5715"/>
        <p:guide pos="4422"/>
        <p:guide pos="3492"/>
        <p:guide pos="884"/>
        <p:guide pos="113"/>
        <p:guide pos="1859"/>
        <p:guide pos="340"/>
      </p:guideLst>
    </p:cSldViewPr>
  </p:slideViewPr>
  <p:outlineViewPr>
    <p:cViewPr>
      <p:scale>
        <a:sx n="33" d="100"/>
        <a:sy n="33" d="100"/>
      </p:scale>
      <p:origin x="0" y="-55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1" d="100"/>
          <a:sy n="71" d="100"/>
        </p:scale>
        <p:origin x="3058" y="43"/>
      </p:cViewPr>
      <p:guideLst>
        <p:guide orient="horz" pos="3104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sm\AppData\Local\Temp\bat\&#1040;&#1085;&#1072;&#1083;&#1080;&#1090;&#1080;&#1082;&#1072;_&#1086;&#1088;&#1077;&#1085;&#1073;&#1091;&#1088;&#1075;&#107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[Аналитика_оренбурга.xls]Туристические места!СводнаяТаблица4</c:name>
    <c:fmtId val="3"/>
  </c:pivotSource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rgbClr val="5B9BD5"/>
          </a:solidFill>
          <a:ln w="25400">
            <a:noFill/>
          </a:ln>
        </c:spPr>
        <c:marker>
          <c:symbol val="none"/>
        </c:marker>
      </c:pivotFmt>
      <c:pivotFmt>
        <c:idx val="1"/>
        <c:spPr>
          <a:solidFill>
            <a:srgbClr val="5B9BD5"/>
          </a:solidFill>
          <a:ln w="25400">
            <a:noFill/>
          </a:ln>
        </c:spPr>
        <c:marker>
          <c:symbol val="none"/>
        </c:marker>
      </c:pivotFmt>
      <c:pivotFmt>
        <c:idx val="2"/>
        <c:spPr>
          <a:solidFill>
            <a:srgbClr val="5B9BD5"/>
          </a:solidFill>
          <a:ln w="25400">
            <a:noFill/>
          </a:ln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'Туристические места'!$C$3:$C$4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rgbClr val="5B9BD5"/>
            </a:solidFill>
            <a:ln w="25400">
              <a:solidFill>
                <a:schemeClr val="accent1"/>
              </a:solidFill>
            </a:ln>
          </c:spPr>
          <c:invertIfNegative val="0"/>
          <c:cat>
            <c:multiLvlStrRef>
              <c:f>'Туристические места'!$A$5:$B$17</c:f>
              <c:multiLvlStrCache>
                <c:ptCount val="11"/>
                <c:lvl>
                  <c:pt idx="0">
                    <c:v>Бугурусланский</c:v>
                  </c:pt>
                  <c:pt idx="1">
                    <c:v>Бузулукский бор</c:v>
                  </c:pt>
                  <c:pt idx="2">
                    <c:v>Кувандыкский</c:v>
                  </c:pt>
                  <c:pt idx="3">
                    <c:v>Новоорский "Ириклинское водохранилище"</c:v>
                  </c:pt>
                  <c:pt idx="4">
                    <c:v>Новосергиевский "Святые пещеры"</c:v>
                  </c:pt>
                  <c:pt idx="5">
                    <c:v>Оренбург</c:v>
                  </c:pt>
                  <c:pt idx="6">
                    <c:v>Саракташский</c:v>
                  </c:pt>
                  <c:pt idx="7">
                    <c:v>Соль-Илецкий</c:v>
                  </c:pt>
                  <c:pt idx="8">
                    <c:v>Тюльганский</c:v>
                  </c:pt>
                  <c:pt idx="9">
                    <c:v>Шарлыкский</c:v>
                  </c:pt>
                  <c:pt idx="10">
                    <c:v>Шарлыкский(п.Луна)</c:v>
                  </c:pt>
                </c:lvl>
                <c:lvl>
                  <c:pt idx="0">
                    <c:v>4</c:v>
                  </c:pt>
                </c:lvl>
              </c:multiLvlStrCache>
            </c:multiLvlStrRef>
          </c:cat>
          <c:val>
            <c:numRef>
              <c:f>'Туристические места'!$C$5:$C$17</c:f>
              <c:numCache>
                <c:formatCode>General</c:formatCode>
                <c:ptCount val="11"/>
                <c:pt idx="0">
                  <c:v>289</c:v>
                </c:pt>
                <c:pt idx="1">
                  <c:v>1707</c:v>
                </c:pt>
                <c:pt idx="2">
                  <c:v>2572</c:v>
                </c:pt>
                <c:pt idx="3">
                  <c:v>288</c:v>
                </c:pt>
                <c:pt idx="4">
                  <c:v>1439</c:v>
                </c:pt>
                <c:pt idx="5">
                  <c:v>1022</c:v>
                </c:pt>
                <c:pt idx="6">
                  <c:v>1195</c:v>
                </c:pt>
                <c:pt idx="7">
                  <c:v>306</c:v>
                </c:pt>
                <c:pt idx="8">
                  <c:v>5225</c:v>
                </c:pt>
                <c:pt idx="9">
                  <c:v>1474</c:v>
                </c:pt>
                <c:pt idx="10">
                  <c:v>3032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850496"/>
        <c:axId val="117852032"/>
      </c:barChart>
      <c:catAx>
        <c:axId val="11785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7852032"/>
        <c:crosses val="autoZero"/>
        <c:auto val="0"/>
        <c:lblAlgn val="ctr"/>
        <c:lblOffset val="100"/>
        <c:noMultiLvlLbl val="0"/>
      </c:catAx>
      <c:valAx>
        <c:axId val="11785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7850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0.67744</cdr:x>
      <cdr:y>0.03398</cdr:y>
    </cdr:from>
    <cdr:to>
      <cdr:x>0.68847</cdr:x>
      <cdr:y>0.16262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3792344">
          <a:off x="5298775" y="349981"/>
          <a:ext cx="516719" cy="8977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EEF0F0"/>
        </a:solidFill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0.90708</cdr:x>
      <cdr:y>0.34955</cdr:y>
    </cdr:from>
    <cdr:to>
      <cdr:x>0.9127</cdr:x>
      <cdr:y>0.58259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7380820" y="1404156"/>
          <a:ext cx="45719" cy="936104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rgbClr val="6D6E71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6D6E71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6D6E71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6D6E71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6D6E71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6D6E71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6D6E71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6D6E71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6D6E71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2918142" cy="492681"/>
          </a:xfrm>
          <a:prstGeom prst="rect">
            <a:avLst/>
          </a:prstGeom>
        </p:spPr>
        <p:txBody>
          <a:bodyPr vert="horz" lIns="90677" tIns="45339" rIns="90677" bIns="453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480" y="6"/>
            <a:ext cx="2918142" cy="492681"/>
          </a:xfrm>
          <a:prstGeom prst="rect">
            <a:avLst/>
          </a:prstGeom>
        </p:spPr>
        <p:txBody>
          <a:bodyPr vert="horz" lIns="90677" tIns="45339" rIns="90677" bIns="45339" rtlCol="0"/>
          <a:lstStyle>
            <a:lvl1pPr algn="r">
              <a:defRPr sz="1200"/>
            </a:lvl1pPr>
          </a:lstStyle>
          <a:p>
            <a:fld id="{B96EF45C-CAD0-41CA-9EAF-6BF2F9CD338B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359229"/>
            <a:ext cx="2918142" cy="492681"/>
          </a:xfrm>
          <a:prstGeom prst="rect">
            <a:avLst/>
          </a:prstGeom>
        </p:spPr>
        <p:txBody>
          <a:bodyPr vert="horz" lIns="90677" tIns="45339" rIns="90677" bIns="453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480" y="9359229"/>
            <a:ext cx="2918142" cy="492681"/>
          </a:xfrm>
          <a:prstGeom prst="rect">
            <a:avLst/>
          </a:prstGeom>
        </p:spPr>
        <p:txBody>
          <a:bodyPr vert="horz" lIns="90677" tIns="45339" rIns="90677" bIns="45339" rtlCol="0" anchor="b"/>
          <a:lstStyle>
            <a:lvl1pPr algn="r">
              <a:defRPr sz="1200"/>
            </a:lvl1pPr>
          </a:lstStyle>
          <a:p>
            <a:fld id="{7E18025F-8AA5-46DD-BF8F-C484B2436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81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2918142" cy="492681"/>
          </a:xfrm>
          <a:prstGeom prst="rect">
            <a:avLst/>
          </a:prstGeom>
        </p:spPr>
        <p:txBody>
          <a:bodyPr vert="horz" lIns="90677" tIns="45339" rIns="90677" bIns="453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480" y="6"/>
            <a:ext cx="2918142" cy="492681"/>
          </a:xfrm>
          <a:prstGeom prst="rect">
            <a:avLst/>
          </a:prstGeom>
        </p:spPr>
        <p:txBody>
          <a:bodyPr vert="horz" lIns="90677" tIns="45339" rIns="90677" bIns="45339" rtlCol="0"/>
          <a:lstStyle>
            <a:lvl1pPr algn="r">
              <a:defRPr sz="1200"/>
            </a:lvl1pPr>
          </a:lstStyle>
          <a:p>
            <a:fld id="{7D1C9A03-B5EE-4719-A0CE-77C6F05C3FF1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9775"/>
            <a:ext cx="6567487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77" tIns="45339" rIns="90677" bIns="453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418" y="4680467"/>
            <a:ext cx="5387340" cy="4434126"/>
          </a:xfrm>
          <a:prstGeom prst="rect">
            <a:avLst/>
          </a:prstGeom>
        </p:spPr>
        <p:txBody>
          <a:bodyPr vert="horz" lIns="90677" tIns="45339" rIns="90677" bIns="453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359229"/>
            <a:ext cx="2918142" cy="492681"/>
          </a:xfrm>
          <a:prstGeom prst="rect">
            <a:avLst/>
          </a:prstGeom>
        </p:spPr>
        <p:txBody>
          <a:bodyPr vert="horz" lIns="90677" tIns="45339" rIns="90677" bIns="453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480" y="9359229"/>
            <a:ext cx="2918142" cy="492681"/>
          </a:xfrm>
          <a:prstGeom prst="rect">
            <a:avLst/>
          </a:prstGeom>
        </p:spPr>
        <p:txBody>
          <a:bodyPr vert="horz" lIns="90677" tIns="45339" rIns="90677" bIns="45339" rtlCol="0" anchor="b"/>
          <a:lstStyle>
            <a:lvl1pPr algn="r">
              <a:defRPr sz="1200"/>
            </a:lvl1pPr>
          </a:lstStyle>
          <a:p>
            <a:fld id="{64706CC6-B9F1-4DCF-8D04-EC9BC991A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4515-6216-410E-BACC-CEC52C7E268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7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Relationship Id="rId4" Type="http://schemas.microsoft.com/office/2007/relationships/hdphoto" Target="../media/hdphoto1.wdp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Relationship Id="rId4" Type="http://schemas.microsoft.com/office/2007/relationships/hdphoto" Target="../media/hdphoto1.wdp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Relationship Id="rId4" Type="http://schemas.microsoft.com/office/2007/relationships/hdphoto" Target="../media/hdphoto1.wdp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Relationship Id="rId4" Type="http://schemas.microsoft.com/office/2007/relationships/hdphoto" Target="../media/hdphoto1.wdp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Relationship Id="rId4" Type="http://schemas.microsoft.com/office/2007/relationships/hdphoto" Target="../media/hdphoto1.wdp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Relationship Id="rId4" Type="http://schemas.microsoft.com/office/2007/relationships/hdphoto" Target="../media/hdphoto1.wdp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Relationship Id="rId4" Type="http://schemas.microsoft.com/office/2007/relationships/hdphoto" Target="../media/hdphoto1.wdp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Relationship Id="rId4" Type="http://schemas.microsoft.com/office/2007/relationships/hdphoto" Target="../media/hdphoto1.wdp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Relationship Id="rId4" Type="http://schemas.microsoft.com/office/2007/relationships/hdphoto" Target="../media/hdphoto1.wdp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Relationship Id="rId4" Type="http://schemas.microsoft.com/office/2007/relationships/hdphoto" Target="../media/hdphoto1.wdp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Relationship Id="rId4" Type="http://schemas.microsoft.com/office/2007/relationships/hdphoto" Target="../media/hdphoto1.wdp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Relationship Id="rId4" Type="http://schemas.microsoft.com/office/2007/relationships/hdphoto" Target="../media/hdphoto1.wdp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Relationship Id="rId4" Type="http://schemas.microsoft.com/office/2007/relationships/hdphoto" Target="../media/hdphoto1.wdp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Relationship Id="rId4" Type="http://schemas.microsoft.com/office/2007/relationships/hdphoto" Target="../media/hdphoto1.wdp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Relationship Id="rId4" Type="http://schemas.microsoft.com/office/2007/relationships/hdphoto" Target="../media/hdphoto1.wdp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Relationship Id="rId4" Type="http://schemas.microsoft.com/office/2007/relationships/hdphoto" Target="../media/hdphoto1.wdp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Relationship Id="rId4" Type="http://schemas.microsoft.com/office/2007/relationships/hdphoto" Target="../media/hdphoto1.wdp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Relationship Id="rId4" Type="http://schemas.microsoft.com/office/2007/relationships/hdphoto" Target="../media/hdphoto1.wdp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Relationship Id="rId4" Type="http://schemas.microsoft.com/office/2007/relationships/hdphoto" Target="../media/hdphoto1.wdp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Relationship Id="rId4" Type="http://schemas.microsoft.com/office/2007/relationships/hdphoto" Target="../media/hdphoto1.wdp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Relationship Id="rId4" Type="http://schemas.microsoft.com/office/2007/relationships/hdphoto" Target="../media/hdphoto1.wdp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Relationship Id="rId4" Type="http://schemas.microsoft.com/office/2007/relationships/hdphoto" Target="../media/hdphoto1.wdp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Relationship Id="rId4" Type="http://schemas.microsoft.com/office/2007/relationships/hdphoto" Target="../media/hdphoto1.wdp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Relationship Id="rId4" Type="http://schemas.microsoft.com/office/2007/relationships/hdphoto" Target="../media/hdphoto1.wdp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Relationship Id="rId4" Type="http://schemas.microsoft.com/office/2007/relationships/hdphoto" Target="../media/hdphoto1.wdp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Relationship Id="rId4" Type="http://schemas.microsoft.com/office/2007/relationships/hdphoto" Target="../media/hdphoto1.wdp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Relationship Id="rId4" Type="http://schemas.microsoft.com/office/2007/relationships/hdphoto" Target="../media/hdphoto1.wdp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Relationship Id="rId4" Type="http://schemas.microsoft.com/office/2007/relationships/hdphoto" Target="../media/hdphoto1.wdp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Relationship Id="rId4" Type="http://schemas.microsoft.com/office/2007/relationships/hdphoto" Target="../media/hdphoto1.wdp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Relationship Id="rId4" Type="http://schemas.microsoft.com/office/2007/relationships/hdphoto" Target="../media/hdphoto1.wdp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Relationship Id="rId4" Type="http://schemas.microsoft.com/office/2007/relationships/hdphoto" Target="../media/hdphoto1.wdp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Relationship Id="rId4" Type="http://schemas.microsoft.com/office/2007/relationships/hdphoto" Target="../media/hdphoto1.wdp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Текст 4"/>
          <p:cNvSpPr txBox="1">
            <a:spLocks/>
          </p:cNvSpPr>
          <p:nvPr userDrawn="1"/>
        </p:nvSpPr>
        <p:spPr>
          <a:xfrm>
            <a:off x="3334159" y="8977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7" name="Текст 4"/>
          <p:cNvSpPr txBox="1">
            <a:spLocks/>
          </p:cNvSpPr>
          <p:nvPr userDrawn="1"/>
        </p:nvSpPr>
        <p:spPr>
          <a:xfrm>
            <a:off x="3334159" y="1489313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8" name="Текст 4"/>
          <p:cNvSpPr txBox="1">
            <a:spLocks/>
          </p:cNvSpPr>
          <p:nvPr userDrawn="1"/>
        </p:nvSpPr>
        <p:spPr>
          <a:xfrm>
            <a:off x="3334159" y="2080892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9" name="Текст 4"/>
          <p:cNvSpPr txBox="1">
            <a:spLocks/>
          </p:cNvSpPr>
          <p:nvPr userDrawn="1"/>
        </p:nvSpPr>
        <p:spPr>
          <a:xfrm>
            <a:off x="3334159" y="267247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0" name="Текст 4"/>
          <p:cNvSpPr txBox="1">
            <a:spLocks/>
          </p:cNvSpPr>
          <p:nvPr userDrawn="1"/>
        </p:nvSpPr>
        <p:spPr>
          <a:xfrm>
            <a:off x="3334155" y="3264050"/>
            <a:ext cx="5815510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1" name="Текст 4"/>
          <p:cNvSpPr txBox="1">
            <a:spLocks/>
          </p:cNvSpPr>
          <p:nvPr userDrawn="1"/>
        </p:nvSpPr>
        <p:spPr>
          <a:xfrm>
            <a:off x="3334159" y="3855632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2" name="Текст 43"/>
          <p:cNvSpPr txBox="1">
            <a:spLocks/>
          </p:cNvSpPr>
          <p:nvPr userDrawn="1"/>
        </p:nvSpPr>
        <p:spPr>
          <a:xfrm>
            <a:off x="3167844" y="2673000"/>
            <a:ext cx="166310" cy="437400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3" name="Текст 43"/>
          <p:cNvSpPr txBox="1">
            <a:spLocks/>
          </p:cNvSpPr>
          <p:nvPr userDrawn="1"/>
        </p:nvSpPr>
        <p:spPr>
          <a:xfrm>
            <a:off x="3167885" y="2081700"/>
            <a:ext cx="165589" cy="43740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4" name="Текст 43"/>
          <p:cNvSpPr txBox="1">
            <a:spLocks/>
          </p:cNvSpPr>
          <p:nvPr userDrawn="1"/>
        </p:nvSpPr>
        <p:spPr>
          <a:xfrm>
            <a:off x="3167885" y="1490400"/>
            <a:ext cx="165589" cy="437400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5" name="Текст 43"/>
          <p:cNvSpPr txBox="1">
            <a:spLocks/>
          </p:cNvSpPr>
          <p:nvPr userDrawn="1"/>
        </p:nvSpPr>
        <p:spPr>
          <a:xfrm>
            <a:off x="3167885" y="899100"/>
            <a:ext cx="165589" cy="43740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6" name="Текст 43"/>
          <p:cNvSpPr txBox="1">
            <a:spLocks/>
          </p:cNvSpPr>
          <p:nvPr userDrawn="1"/>
        </p:nvSpPr>
        <p:spPr>
          <a:xfrm>
            <a:off x="3167885" y="3264300"/>
            <a:ext cx="165589" cy="43740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7" name="Текст 43"/>
          <p:cNvSpPr txBox="1">
            <a:spLocks/>
          </p:cNvSpPr>
          <p:nvPr userDrawn="1"/>
        </p:nvSpPr>
        <p:spPr>
          <a:xfrm>
            <a:off x="3167885" y="3855600"/>
            <a:ext cx="165589" cy="437400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7" y="4551972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7" y="4803999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24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04939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2576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3876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7650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823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4191504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1542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5854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6879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058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80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167844" y="1489313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167844" y="2080892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3167848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3167845" y="3855632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79840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8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25625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5862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8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5451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8907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3492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9695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166343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5328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268288" indent="-268288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6146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7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167064" y="0"/>
            <a:ext cx="5976939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marL="457217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31844" y="1779662"/>
            <a:ext cx="5989551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0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35553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556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rgbClr val="1E3685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931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4823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5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0661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7981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5358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0180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2318700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235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letkina\Documents\templ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255010" y="83580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971636" y="159542"/>
            <a:ext cx="45719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spcCol="0" rtlCol="0" anchor="ctr"/>
          <a:lstStyle/>
          <a:p>
            <a:pPr algn="ctr"/>
            <a:endParaRPr lang="ru-RU">
              <a:solidFill>
                <a:srgbClr val="4F81BD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08104" y="209675"/>
            <a:ext cx="2133600" cy="273844"/>
          </a:xfrm>
          <a:prstGeom prst="rect">
            <a:avLst/>
          </a:prstGeom>
        </p:spPr>
        <p:txBody>
          <a:bodyPr lIns="77907" tIns="38953" rIns="77907" bIns="38953"/>
          <a:lstStyle>
            <a:lvl1pPr algn="r">
              <a:defRPr sz="25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z="2300" spc="-300" smtClean="0"/>
              <a:pPr/>
              <a:t>‹#›</a:t>
            </a:fld>
            <a:endParaRPr lang="ru-RU" sz="2300" spc="-300" dirty="0"/>
          </a:p>
        </p:txBody>
      </p:sp>
    </p:spTree>
    <p:extLst>
      <p:ext uri="{BB962C8B-B14F-4D97-AF65-F5344CB8AC3E}">
        <p14:creationId xmlns:p14="http://schemas.microsoft.com/office/powerpoint/2010/main" val="267036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8785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3826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4405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87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2748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0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3898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611560" y="1275605"/>
            <a:ext cx="1836204" cy="2664297"/>
            <a:chOff x="611561" y="1275605"/>
            <a:chExt cx="1836204" cy="2664297"/>
          </a:xfrm>
        </p:grpSpPr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3" r="19650" b="20363"/>
            <a:stretch/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06395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72.16.16.2\User Data\DVK\ОСА\КАРТИНКИ\mks_logo_new_out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75389"/>
          <a:stretch/>
        </p:blipFill>
        <p:spPr bwMode="auto">
          <a:xfrm>
            <a:off x="814745" y="-20536"/>
            <a:ext cx="316084" cy="6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letkina\Documents\templ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8316416" y="175382"/>
            <a:ext cx="645496" cy="2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9"/>
          <p:cNvSpPr txBox="1">
            <a:spLocks/>
          </p:cNvSpPr>
          <p:nvPr userDrawn="1"/>
        </p:nvSpPr>
        <p:spPr>
          <a:xfrm>
            <a:off x="7740352" y="159492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defPPr>
              <a:defRPr lang="ru-RU"/>
            </a:defPPr>
            <a:lvl1pPr marL="0" algn="r" defTabSz="914400" rtl="0" eaLnBrk="1" latinLnBrk="0" hangingPunct="1">
              <a:defRPr sz="2200" kern="1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500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z="1500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sz="1500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38170" y="121490"/>
            <a:ext cx="1794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kern="0" dirty="0" smtClean="0">
                <a:solidFill>
                  <a:srgbClr val="FFC000"/>
                </a:solidFill>
                <a:latin typeface="PF Agora Sans Pro Black"/>
              </a:rPr>
              <a:t>2013 Результат </a:t>
            </a:r>
            <a:endParaRPr lang="ru-RU" sz="1600" b="1" kern="0" dirty="0">
              <a:solidFill>
                <a:srgbClr val="FFC000"/>
              </a:solidFill>
              <a:latin typeface="PF Agora Sans Pro Black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46576" y="0"/>
            <a:ext cx="36000" cy="756000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 dirty="0">
              <a:solidFill>
                <a:srgbClr val="4F81BD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655676" y="555526"/>
            <a:ext cx="3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 dirty="0">
              <a:solidFill>
                <a:srgbClr val="4F81BD"/>
              </a:solidFill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2167004" y="555526"/>
            <a:ext cx="3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 dirty="0">
              <a:solidFill>
                <a:srgbClr val="4F81BD"/>
              </a:solidFill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2663926" y="555526"/>
            <a:ext cx="3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 dirty="0">
              <a:solidFill>
                <a:srgbClr val="4F81BD"/>
              </a:solidFill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3167844" y="555526"/>
            <a:ext cx="3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 dirty="0">
              <a:solidFill>
                <a:srgbClr val="4F81BD"/>
              </a:solidFill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143508" y="555526"/>
            <a:ext cx="3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 dirty="0">
              <a:solidFill>
                <a:srgbClr val="4F81BD"/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1182576" y="483581"/>
            <a:ext cx="4731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solidFill>
                  <a:prstClr val="white">
                    <a:lumMod val="85000"/>
                  </a:prstClr>
                </a:solidFill>
              </a:rPr>
              <a:t>2014</a:t>
            </a:r>
            <a:endParaRPr lang="ru-RU" sz="1000" kern="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691676" y="483581"/>
            <a:ext cx="475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solidFill>
                  <a:prstClr val="white">
                    <a:lumMod val="85000"/>
                  </a:prstClr>
                </a:solidFill>
              </a:rPr>
              <a:t>2015</a:t>
            </a:r>
            <a:endParaRPr lang="ru-RU" sz="1000" kern="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2203004" y="483581"/>
            <a:ext cx="4789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solidFill>
                  <a:prstClr val="white">
                    <a:lumMod val="85000"/>
                  </a:prstClr>
                </a:solidFill>
              </a:rPr>
              <a:t>2016</a:t>
            </a:r>
            <a:endParaRPr lang="ru-RU" sz="1000" kern="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2699926" y="483581"/>
            <a:ext cx="4679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solidFill>
                  <a:prstClr val="white">
                    <a:lumMod val="85000"/>
                  </a:prstClr>
                </a:solidFill>
              </a:rPr>
              <a:t>2017</a:t>
            </a:r>
            <a:endParaRPr lang="ru-RU" sz="1000" kern="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8" name="Прямоугольник 37"/>
          <p:cNvSpPr/>
          <p:nvPr userDrawn="1"/>
        </p:nvSpPr>
        <p:spPr>
          <a:xfrm>
            <a:off x="3203844" y="483581"/>
            <a:ext cx="4680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solidFill>
                  <a:prstClr val="white">
                    <a:lumMod val="85000"/>
                  </a:prstClr>
                </a:solidFill>
              </a:rPr>
              <a:t>2018</a:t>
            </a:r>
            <a:endParaRPr lang="ru-RU" sz="1000" kern="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9" name="Прямоугольник 38"/>
          <p:cNvSpPr/>
          <p:nvPr userDrawn="1"/>
        </p:nvSpPr>
        <p:spPr>
          <a:xfrm>
            <a:off x="646855" y="555658"/>
            <a:ext cx="3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 dirty="0">
              <a:solidFill>
                <a:srgbClr val="4F81BD"/>
              </a:solidFill>
            </a:endParaRPr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179516" y="483581"/>
            <a:ext cx="4673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solidFill>
                  <a:prstClr val="white">
                    <a:lumMod val="85000"/>
                  </a:prstClr>
                </a:solidFill>
              </a:rPr>
              <a:t>2012</a:t>
            </a:r>
            <a:endParaRPr lang="ru-RU" sz="1000" kern="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1" name="Прямоугольник 40"/>
          <p:cNvSpPr/>
          <p:nvPr userDrawn="1"/>
        </p:nvSpPr>
        <p:spPr>
          <a:xfrm>
            <a:off x="682885" y="489449"/>
            <a:ext cx="4687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solidFill>
                  <a:prstClr val="white">
                    <a:lumMod val="85000"/>
                  </a:prstClr>
                </a:solidFill>
              </a:rPr>
              <a:t>2013</a:t>
            </a:r>
            <a:endParaRPr lang="ru-RU" sz="1000" kern="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3671904" y="558324"/>
            <a:ext cx="3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 dirty="0">
              <a:solidFill>
                <a:srgbClr val="4F81BD"/>
              </a:solidFill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4499801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8316416" y="175382"/>
            <a:ext cx="645496" cy="2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9"/>
          <p:cNvSpPr txBox="1">
            <a:spLocks/>
          </p:cNvSpPr>
          <p:nvPr userDrawn="1"/>
        </p:nvSpPr>
        <p:spPr>
          <a:xfrm>
            <a:off x="7740352" y="159492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defPPr>
              <a:defRPr lang="ru-RU"/>
            </a:defPPr>
            <a:lvl1pPr marL="0" algn="r" defTabSz="914400" rtl="0" eaLnBrk="1" latinLnBrk="0" hangingPunct="1">
              <a:defRPr sz="2200" kern="1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500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z="1500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sz="1500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2" name="Picture 2" descr="\\172.16.16.2\User Data\DVK\ОСА\КАРТИНКИ\mks_logo_new_out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75389"/>
          <a:stretch/>
        </p:blipFill>
        <p:spPr bwMode="auto">
          <a:xfrm>
            <a:off x="3335021" y="-20536"/>
            <a:ext cx="316084" cy="6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3658435" y="121490"/>
            <a:ext cx="1276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kern="0" dirty="0" smtClean="0">
                <a:solidFill>
                  <a:srgbClr val="FFC000"/>
                </a:solidFill>
                <a:latin typeface="PF Agora Sans Pro Black"/>
              </a:rPr>
              <a:t>2018 Цель </a:t>
            </a:r>
            <a:endParaRPr lang="ru-RU" sz="1600" kern="0" dirty="0">
              <a:solidFill>
                <a:srgbClr val="FFC000"/>
              </a:solidFill>
              <a:latin typeface="PF Agora Sans Pro Black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671900" y="-5076"/>
            <a:ext cx="36000" cy="756000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 dirty="0">
              <a:solidFill>
                <a:srgbClr val="4F81BD"/>
              </a:solidFill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1655676" y="555526"/>
            <a:ext cx="3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 dirty="0">
              <a:solidFill>
                <a:srgbClr val="4F81BD"/>
              </a:solidFill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2167004" y="555526"/>
            <a:ext cx="3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 dirty="0">
              <a:solidFill>
                <a:srgbClr val="4F81BD"/>
              </a:solidFill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663926" y="555526"/>
            <a:ext cx="3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 dirty="0">
              <a:solidFill>
                <a:srgbClr val="4F81BD"/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67844" y="555526"/>
            <a:ext cx="3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 dirty="0">
              <a:solidFill>
                <a:srgbClr val="4F81BD"/>
              </a:solidFill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43508" y="555526"/>
            <a:ext cx="3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 dirty="0">
              <a:solidFill>
                <a:srgbClr val="4F81BD"/>
              </a:solidFill>
            </a:endParaRPr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1182576" y="483581"/>
            <a:ext cx="4731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solidFill>
                  <a:prstClr val="white">
                    <a:lumMod val="85000"/>
                  </a:prstClr>
                </a:solidFill>
              </a:rPr>
              <a:t>2014</a:t>
            </a:r>
            <a:endParaRPr lang="ru-RU" sz="1000" kern="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1691676" y="483581"/>
            <a:ext cx="475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solidFill>
                  <a:prstClr val="white">
                    <a:lumMod val="85000"/>
                  </a:prstClr>
                </a:solidFill>
              </a:rPr>
              <a:t>2015</a:t>
            </a:r>
            <a:endParaRPr lang="ru-RU" sz="1000" kern="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8" name="Прямоугольник 37"/>
          <p:cNvSpPr/>
          <p:nvPr userDrawn="1"/>
        </p:nvSpPr>
        <p:spPr>
          <a:xfrm>
            <a:off x="2203004" y="483581"/>
            <a:ext cx="4789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solidFill>
                  <a:prstClr val="white">
                    <a:lumMod val="85000"/>
                  </a:prstClr>
                </a:solidFill>
              </a:rPr>
              <a:t>2016</a:t>
            </a:r>
            <a:endParaRPr lang="ru-RU" sz="1000" kern="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9" name="Прямоугольник 38"/>
          <p:cNvSpPr/>
          <p:nvPr userDrawn="1"/>
        </p:nvSpPr>
        <p:spPr>
          <a:xfrm>
            <a:off x="2699926" y="483581"/>
            <a:ext cx="4679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solidFill>
                  <a:prstClr val="white">
                    <a:lumMod val="85000"/>
                  </a:prstClr>
                </a:solidFill>
              </a:rPr>
              <a:t>2017</a:t>
            </a:r>
            <a:endParaRPr lang="ru-RU" sz="1000" kern="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3203844" y="483581"/>
            <a:ext cx="4680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solidFill>
                  <a:prstClr val="white">
                    <a:lumMod val="85000"/>
                  </a:prstClr>
                </a:solidFill>
              </a:rPr>
              <a:t>2018</a:t>
            </a:r>
            <a:endParaRPr lang="ru-RU" sz="1000" kern="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1" name="Прямоугольник 40"/>
          <p:cNvSpPr/>
          <p:nvPr userDrawn="1"/>
        </p:nvSpPr>
        <p:spPr>
          <a:xfrm>
            <a:off x="646855" y="555658"/>
            <a:ext cx="3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 dirty="0">
              <a:solidFill>
                <a:srgbClr val="4F81BD"/>
              </a:solidFill>
            </a:endParaRPr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179516" y="483581"/>
            <a:ext cx="4673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solidFill>
                  <a:prstClr val="white">
                    <a:lumMod val="85000"/>
                  </a:prstClr>
                </a:solidFill>
              </a:rPr>
              <a:t>2012</a:t>
            </a:r>
            <a:endParaRPr lang="ru-RU" sz="1000" kern="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682885" y="489449"/>
            <a:ext cx="4687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solidFill>
                  <a:prstClr val="white">
                    <a:lumMod val="85000"/>
                  </a:prstClr>
                </a:solidFill>
              </a:rPr>
              <a:t>2013</a:t>
            </a:r>
            <a:endParaRPr lang="ru-RU" sz="1000" kern="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1151752" y="552556"/>
            <a:ext cx="3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 dirty="0">
              <a:solidFill>
                <a:srgbClr val="4F81BD"/>
              </a:solidFill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18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270030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24"/>
          <p:cNvSpPr>
            <a:spLocks noGrp="1"/>
          </p:cNvSpPr>
          <p:nvPr>
            <p:ph type="body" sz="quarter" idx="13"/>
          </p:nvPr>
        </p:nvSpPr>
        <p:spPr>
          <a:xfrm>
            <a:off x="0" y="1095586"/>
            <a:ext cx="9142413" cy="4047914"/>
          </a:xfrm>
          <a:prstGeom prst="rect">
            <a:avLst/>
          </a:prstGeom>
        </p:spPr>
        <p:txBody>
          <a:bodyPr lIns="180000" tIns="54000" rIns="10800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1pPr>
            <a:lvl2pPr marL="0" indent="268288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2pPr>
            <a:lvl3pPr marL="449263" indent="-180975">
              <a:spcBef>
                <a:spcPts val="0"/>
              </a:spcBef>
              <a:buFont typeface="Calibri" pitchFamily="34" charset="0"/>
              <a:buChar char="–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3pPr>
            <a:lvl4pPr marL="266700" indent="0">
              <a:spcBef>
                <a:spcPts val="0"/>
              </a:spcBef>
              <a:buFont typeface="Wingdings" pitchFamily="2" charset="2"/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4pPr>
            <a:lvl5pPr marL="266700" indent="-266700">
              <a:spcBef>
                <a:spcPts val="0"/>
              </a:spcBef>
              <a:buFont typeface="Wingdings" pitchFamily="2" charset="2"/>
              <a:buChar char="§"/>
              <a:defRPr sz="1400">
                <a:solidFill>
                  <a:schemeClr val="accent5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359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8246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055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6397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293824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8022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4007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4920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773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1611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493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10227" r="56149" b="2703"/>
          <a:stretch/>
        </p:blipFill>
        <p:spPr bwMode="auto">
          <a:xfrm>
            <a:off x="616645" y="1150850"/>
            <a:ext cx="1789310" cy="196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279260" y="3220798"/>
            <a:ext cx="2700300" cy="748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Департамент информационных технологий Оренбургской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011461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18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5920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047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012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5758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2694894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29801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9549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7734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8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70541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22094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0113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9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11299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94013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43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3152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0394899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54931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671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6401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8927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5318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030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5328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5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0659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0802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00438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85042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223357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60664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59056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1984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74298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9898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25708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8877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4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16151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95377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856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66783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10017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46648350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65517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9129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803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1472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96203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74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35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7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4812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64398846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97767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68900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42305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329512094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1371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11225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102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74632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38638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579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99705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3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46889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56866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09544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86933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25299614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25805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05222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99211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760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52293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03099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12969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15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96472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52719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2612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45709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314858663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4197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928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52440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61795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8718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27156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85456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1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1014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0938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5511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56230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37214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6758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18200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44225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4602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7179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86268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55586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8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65661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1183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795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1163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56397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36998516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87794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7966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29708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1992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1426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06826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9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009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46507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8008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28094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31506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400169150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10255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41754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6547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4925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4602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956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8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0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74755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3309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43161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23961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63031947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32971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12958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17838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334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31610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04536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12804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09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40312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4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23094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4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56447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4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5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14493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4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4305242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4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6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55802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4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6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675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5283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4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4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68241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4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17705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4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3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3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6858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4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60542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4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9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4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98508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38849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63710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54279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9111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7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2296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5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57363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58315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28301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25342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385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54947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16390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7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19264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596026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7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5742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342900" indent="-34290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42102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7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083190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11441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292023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634058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92597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4F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704223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556931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6" name="Текст 4"/>
          <p:cNvSpPr txBox="1">
            <a:spLocks/>
          </p:cNvSpPr>
          <p:nvPr userDrawn="1"/>
        </p:nvSpPr>
        <p:spPr>
          <a:xfrm>
            <a:off x="3334159" y="8977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37" name="Текст 4"/>
          <p:cNvSpPr txBox="1">
            <a:spLocks/>
          </p:cNvSpPr>
          <p:nvPr userDrawn="1"/>
        </p:nvSpPr>
        <p:spPr>
          <a:xfrm>
            <a:off x="3334159" y="1489313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38" name="Текст 4"/>
          <p:cNvSpPr txBox="1">
            <a:spLocks/>
          </p:cNvSpPr>
          <p:nvPr userDrawn="1"/>
        </p:nvSpPr>
        <p:spPr>
          <a:xfrm>
            <a:off x="3334159" y="2080892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39" name="Текст 4"/>
          <p:cNvSpPr txBox="1">
            <a:spLocks/>
          </p:cNvSpPr>
          <p:nvPr userDrawn="1"/>
        </p:nvSpPr>
        <p:spPr>
          <a:xfrm>
            <a:off x="3334159" y="267247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40" name="Текст 4"/>
          <p:cNvSpPr txBox="1">
            <a:spLocks/>
          </p:cNvSpPr>
          <p:nvPr userDrawn="1"/>
        </p:nvSpPr>
        <p:spPr>
          <a:xfrm>
            <a:off x="3334155" y="3264050"/>
            <a:ext cx="5815510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41" name="Текст 4"/>
          <p:cNvSpPr txBox="1">
            <a:spLocks/>
          </p:cNvSpPr>
          <p:nvPr userDrawn="1"/>
        </p:nvSpPr>
        <p:spPr>
          <a:xfrm>
            <a:off x="3334159" y="3855632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42" name="Текст 43"/>
          <p:cNvSpPr txBox="1">
            <a:spLocks/>
          </p:cNvSpPr>
          <p:nvPr userDrawn="1"/>
        </p:nvSpPr>
        <p:spPr>
          <a:xfrm>
            <a:off x="3167844" y="2673000"/>
            <a:ext cx="166310" cy="437400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43" name="Текст 43"/>
          <p:cNvSpPr txBox="1">
            <a:spLocks/>
          </p:cNvSpPr>
          <p:nvPr userDrawn="1"/>
        </p:nvSpPr>
        <p:spPr>
          <a:xfrm>
            <a:off x="3167885" y="2081700"/>
            <a:ext cx="165589" cy="43740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44" name="Текст 43"/>
          <p:cNvSpPr txBox="1">
            <a:spLocks/>
          </p:cNvSpPr>
          <p:nvPr userDrawn="1"/>
        </p:nvSpPr>
        <p:spPr>
          <a:xfrm>
            <a:off x="3167885" y="1490400"/>
            <a:ext cx="165589" cy="437400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45" name="Текст 43"/>
          <p:cNvSpPr txBox="1">
            <a:spLocks/>
          </p:cNvSpPr>
          <p:nvPr userDrawn="1"/>
        </p:nvSpPr>
        <p:spPr>
          <a:xfrm>
            <a:off x="3167885" y="899100"/>
            <a:ext cx="165589" cy="43740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46" name="Текст 43"/>
          <p:cNvSpPr txBox="1">
            <a:spLocks/>
          </p:cNvSpPr>
          <p:nvPr userDrawn="1"/>
        </p:nvSpPr>
        <p:spPr>
          <a:xfrm>
            <a:off x="3167885" y="3264300"/>
            <a:ext cx="165589" cy="43740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47" name="Текст 43"/>
          <p:cNvSpPr txBox="1">
            <a:spLocks/>
          </p:cNvSpPr>
          <p:nvPr userDrawn="1"/>
        </p:nvSpPr>
        <p:spPr>
          <a:xfrm>
            <a:off x="3167885" y="3855600"/>
            <a:ext cx="165589" cy="437400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7" y="4551972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7" y="4803999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24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631508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167844" y="1489313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167844" y="2080892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3167848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3167845" y="3855632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79840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8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834970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167064" y="0"/>
            <a:ext cx="5976939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marL="457217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31844" y="1779662"/>
            <a:ext cx="5989551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СПАСИБО ЗА ВНИМАНИЕ!</a:t>
            </a: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0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3337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392415552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letkina\Documents\templ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255010" y="83580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971636" y="159542"/>
            <a:ext cx="45719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spcCol="0" rtlCol="0" anchor="ctr"/>
          <a:lstStyle/>
          <a:p>
            <a:pPr algn="ctr"/>
            <a:endParaRPr lang="ru-RU">
              <a:solidFill>
                <a:srgbClr val="4F81BD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08104" y="209675"/>
            <a:ext cx="2133600" cy="273844"/>
          </a:xfrm>
          <a:prstGeom prst="rect">
            <a:avLst/>
          </a:prstGeom>
        </p:spPr>
        <p:txBody>
          <a:bodyPr lIns="77907" tIns="38953" rIns="77907" bIns="38953"/>
          <a:lstStyle>
            <a:lvl1pPr algn="r">
              <a:defRPr sz="25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6D6E71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z="2300" spc="-300" smtClean="0">
                <a:solidFill>
                  <a:srgbClr val="6D6E71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z="2300" spc="-300" dirty="0">
              <a:solidFill>
                <a:srgbClr val="6D6E71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2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686558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7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8272534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7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292942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451641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937849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309871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841890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4F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478549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2523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56923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6" name="Текст 4"/>
          <p:cNvSpPr txBox="1">
            <a:spLocks/>
          </p:cNvSpPr>
          <p:nvPr userDrawn="1"/>
        </p:nvSpPr>
        <p:spPr>
          <a:xfrm>
            <a:off x="3334159" y="8977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37" name="Текст 4"/>
          <p:cNvSpPr txBox="1">
            <a:spLocks/>
          </p:cNvSpPr>
          <p:nvPr userDrawn="1"/>
        </p:nvSpPr>
        <p:spPr>
          <a:xfrm>
            <a:off x="3334159" y="1489313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38" name="Текст 4"/>
          <p:cNvSpPr txBox="1">
            <a:spLocks/>
          </p:cNvSpPr>
          <p:nvPr userDrawn="1"/>
        </p:nvSpPr>
        <p:spPr>
          <a:xfrm>
            <a:off x="3334159" y="2080892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39" name="Текст 4"/>
          <p:cNvSpPr txBox="1">
            <a:spLocks/>
          </p:cNvSpPr>
          <p:nvPr userDrawn="1"/>
        </p:nvSpPr>
        <p:spPr>
          <a:xfrm>
            <a:off x="3334159" y="267247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40" name="Текст 4"/>
          <p:cNvSpPr txBox="1">
            <a:spLocks/>
          </p:cNvSpPr>
          <p:nvPr userDrawn="1"/>
        </p:nvSpPr>
        <p:spPr>
          <a:xfrm>
            <a:off x="3334155" y="3264050"/>
            <a:ext cx="5815510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41" name="Текст 4"/>
          <p:cNvSpPr txBox="1">
            <a:spLocks/>
          </p:cNvSpPr>
          <p:nvPr userDrawn="1"/>
        </p:nvSpPr>
        <p:spPr>
          <a:xfrm>
            <a:off x="3334159" y="3855632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42" name="Текст 43"/>
          <p:cNvSpPr txBox="1">
            <a:spLocks/>
          </p:cNvSpPr>
          <p:nvPr userDrawn="1"/>
        </p:nvSpPr>
        <p:spPr>
          <a:xfrm>
            <a:off x="3167844" y="2673000"/>
            <a:ext cx="166310" cy="437400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43" name="Текст 43"/>
          <p:cNvSpPr txBox="1">
            <a:spLocks/>
          </p:cNvSpPr>
          <p:nvPr userDrawn="1"/>
        </p:nvSpPr>
        <p:spPr>
          <a:xfrm>
            <a:off x="3167885" y="2081700"/>
            <a:ext cx="165589" cy="43740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44" name="Текст 43"/>
          <p:cNvSpPr txBox="1">
            <a:spLocks/>
          </p:cNvSpPr>
          <p:nvPr userDrawn="1"/>
        </p:nvSpPr>
        <p:spPr>
          <a:xfrm>
            <a:off x="3167885" y="1490400"/>
            <a:ext cx="165589" cy="437400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45" name="Текст 43"/>
          <p:cNvSpPr txBox="1">
            <a:spLocks/>
          </p:cNvSpPr>
          <p:nvPr userDrawn="1"/>
        </p:nvSpPr>
        <p:spPr>
          <a:xfrm>
            <a:off x="3167885" y="899100"/>
            <a:ext cx="165589" cy="43740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46" name="Текст 43"/>
          <p:cNvSpPr txBox="1">
            <a:spLocks/>
          </p:cNvSpPr>
          <p:nvPr userDrawn="1"/>
        </p:nvSpPr>
        <p:spPr>
          <a:xfrm>
            <a:off x="3167885" y="3264300"/>
            <a:ext cx="165589" cy="43740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47" name="Текст 43"/>
          <p:cNvSpPr txBox="1">
            <a:spLocks/>
          </p:cNvSpPr>
          <p:nvPr userDrawn="1"/>
        </p:nvSpPr>
        <p:spPr>
          <a:xfrm>
            <a:off x="3167885" y="3855600"/>
            <a:ext cx="165589" cy="437400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7" y="4551972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7" y="4803999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24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1009872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167844" y="1489313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167844" y="2080892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3167848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3167845" y="3855632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79840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8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833634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167064" y="0"/>
            <a:ext cx="5976939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marL="457217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31844" y="1779662"/>
            <a:ext cx="5989551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СПАСИБО ЗА ВНИМАНИЕ!</a:t>
            </a: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0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913876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letkina\Documents\templ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255010" y="83580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971636" y="159542"/>
            <a:ext cx="45719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spcCol="0" rtlCol="0" anchor="ctr"/>
          <a:lstStyle/>
          <a:p>
            <a:pPr algn="ctr"/>
            <a:endParaRPr lang="ru-RU">
              <a:solidFill>
                <a:srgbClr val="4F81BD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08104" y="209675"/>
            <a:ext cx="2133600" cy="273844"/>
          </a:xfrm>
          <a:prstGeom prst="rect">
            <a:avLst/>
          </a:prstGeom>
        </p:spPr>
        <p:txBody>
          <a:bodyPr lIns="77907" tIns="38953" rIns="77907" bIns="38953"/>
          <a:lstStyle>
            <a:lvl1pPr algn="r">
              <a:defRPr sz="25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6D6E71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z="2300" spc="-300" smtClean="0">
                <a:solidFill>
                  <a:srgbClr val="6D6E71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z="2300" spc="-300" dirty="0">
              <a:solidFill>
                <a:srgbClr val="6D6E71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3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10227" r="56149" b="2703"/>
          <a:stretch/>
        </p:blipFill>
        <p:spPr bwMode="auto">
          <a:xfrm>
            <a:off x="616645" y="1150850"/>
            <a:ext cx="1789310" cy="196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279260" y="3220798"/>
            <a:ext cx="2700300" cy="748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Департамент информационных технологий Оренбургской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6375364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244022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7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579601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7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483283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379520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6440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12562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400730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939306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4F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497506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6950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6" name="Текст 4"/>
          <p:cNvSpPr txBox="1">
            <a:spLocks/>
          </p:cNvSpPr>
          <p:nvPr userDrawn="1"/>
        </p:nvSpPr>
        <p:spPr>
          <a:xfrm>
            <a:off x="3334159" y="8977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37" name="Текст 4"/>
          <p:cNvSpPr txBox="1">
            <a:spLocks/>
          </p:cNvSpPr>
          <p:nvPr userDrawn="1"/>
        </p:nvSpPr>
        <p:spPr>
          <a:xfrm>
            <a:off x="3334159" y="1489313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38" name="Текст 4"/>
          <p:cNvSpPr txBox="1">
            <a:spLocks/>
          </p:cNvSpPr>
          <p:nvPr userDrawn="1"/>
        </p:nvSpPr>
        <p:spPr>
          <a:xfrm>
            <a:off x="3334159" y="2080892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39" name="Текст 4"/>
          <p:cNvSpPr txBox="1">
            <a:spLocks/>
          </p:cNvSpPr>
          <p:nvPr userDrawn="1"/>
        </p:nvSpPr>
        <p:spPr>
          <a:xfrm>
            <a:off x="3334159" y="267247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40" name="Текст 4"/>
          <p:cNvSpPr txBox="1">
            <a:spLocks/>
          </p:cNvSpPr>
          <p:nvPr userDrawn="1"/>
        </p:nvSpPr>
        <p:spPr>
          <a:xfrm>
            <a:off x="3334155" y="3264050"/>
            <a:ext cx="5815510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41" name="Текст 4"/>
          <p:cNvSpPr txBox="1">
            <a:spLocks/>
          </p:cNvSpPr>
          <p:nvPr userDrawn="1"/>
        </p:nvSpPr>
        <p:spPr>
          <a:xfrm>
            <a:off x="3334159" y="3855632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42" name="Текст 43"/>
          <p:cNvSpPr txBox="1">
            <a:spLocks/>
          </p:cNvSpPr>
          <p:nvPr userDrawn="1"/>
        </p:nvSpPr>
        <p:spPr>
          <a:xfrm>
            <a:off x="3167844" y="2673000"/>
            <a:ext cx="166310" cy="437400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43" name="Текст 43"/>
          <p:cNvSpPr txBox="1">
            <a:spLocks/>
          </p:cNvSpPr>
          <p:nvPr userDrawn="1"/>
        </p:nvSpPr>
        <p:spPr>
          <a:xfrm>
            <a:off x="3167885" y="2081700"/>
            <a:ext cx="165589" cy="43740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44" name="Текст 43"/>
          <p:cNvSpPr txBox="1">
            <a:spLocks/>
          </p:cNvSpPr>
          <p:nvPr userDrawn="1"/>
        </p:nvSpPr>
        <p:spPr>
          <a:xfrm>
            <a:off x="3167885" y="1490400"/>
            <a:ext cx="165589" cy="437400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45" name="Текст 43"/>
          <p:cNvSpPr txBox="1">
            <a:spLocks/>
          </p:cNvSpPr>
          <p:nvPr userDrawn="1"/>
        </p:nvSpPr>
        <p:spPr>
          <a:xfrm>
            <a:off x="3167885" y="899100"/>
            <a:ext cx="165589" cy="43740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46" name="Текст 43"/>
          <p:cNvSpPr txBox="1">
            <a:spLocks/>
          </p:cNvSpPr>
          <p:nvPr userDrawn="1"/>
        </p:nvSpPr>
        <p:spPr>
          <a:xfrm>
            <a:off x="3167885" y="3264300"/>
            <a:ext cx="165589" cy="43740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47" name="Текст 43"/>
          <p:cNvSpPr txBox="1">
            <a:spLocks/>
          </p:cNvSpPr>
          <p:nvPr userDrawn="1"/>
        </p:nvSpPr>
        <p:spPr>
          <a:xfrm>
            <a:off x="3167885" y="3855600"/>
            <a:ext cx="165589" cy="437400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7" y="4551972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7" y="4803999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24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0916837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167844" y="1489313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167844" y="2080892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3167848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3167845" y="3855632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79840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8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848797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167064" y="0"/>
            <a:ext cx="5976939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marL="457217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31844" y="1779662"/>
            <a:ext cx="5989551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СПАСИБО ЗА ВНИМАНИЕ!</a:t>
            </a: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0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4717922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letkina\Documents\templ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255010" y="83580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971636" y="159542"/>
            <a:ext cx="45719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spcCol="0" rtlCol="0" anchor="ctr"/>
          <a:lstStyle/>
          <a:p>
            <a:pPr algn="ctr"/>
            <a:endParaRPr lang="ru-RU">
              <a:solidFill>
                <a:srgbClr val="4F81BD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08104" y="209675"/>
            <a:ext cx="2133600" cy="273844"/>
          </a:xfrm>
          <a:prstGeom prst="rect">
            <a:avLst/>
          </a:prstGeom>
        </p:spPr>
        <p:txBody>
          <a:bodyPr lIns="77907" tIns="38953" rIns="77907" bIns="38953"/>
          <a:lstStyle>
            <a:lvl1pPr algn="r">
              <a:defRPr sz="25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6D6E71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z="2300" spc="-300" smtClean="0">
                <a:solidFill>
                  <a:srgbClr val="6D6E71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z="2300" spc="-300" dirty="0">
              <a:solidFill>
                <a:srgbClr val="6D6E71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8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defTabSz="816169">
              <a:defRPr/>
            </a:pPr>
            <a:endParaRPr lang="ru-RU" sz="1600" kern="0" dirty="0" smtClean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10227" r="56149" b="2703"/>
          <a:stretch/>
        </p:blipFill>
        <p:spPr bwMode="auto">
          <a:xfrm>
            <a:off x="616645" y="1150850"/>
            <a:ext cx="1789310" cy="196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279260" y="3220798"/>
            <a:ext cx="2700300" cy="748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Департамент информационных технологий Оренбургской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657432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290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957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408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160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1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282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371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732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20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4224012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6355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9321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8891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0325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22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2355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5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269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2018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937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9251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907658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476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9747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2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58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7603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959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0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2510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7332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3577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290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9154855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11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64257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316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1471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59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7737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5569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8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521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0995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3930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48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4F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05327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1673781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5631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0191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2956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3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1032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0314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8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9441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43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8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7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2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9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84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85" y="3183880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9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2393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1185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6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4060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5491800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7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1141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5" y="1095377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1726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8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8112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338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0" y="1779664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1779664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9176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5" y="2139891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3945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9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1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8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1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image" Target="../media/image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3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3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image" Target="../media/image3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image" Target="../media/image3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Relationship Id="rId14" Type="http://schemas.openxmlformats.org/officeDocument/2006/relationships/image" Target="../media/image3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Relationship Id="rId14" Type="http://schemas.openxmlformats.org/officeDocument/2006/relationships/image" Target="../media/image3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image" Target="../media/image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Relationship Id="rId14" Type="http://schemas.openxmlformats.org/officeDocument/2006/relationships/image" Target="../media/image3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slideLayout" Target="../slideLayouts/slideLayout320.xml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5" Type="http://schemas.openxmlformats.org/officeDocument/2006/relationships/theme" Target="../theme/theme28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Relationship Id="rId14" Type="http://schemas.openxmlformats.org/officeDocument/2006/relationships/slideLayout" Target="../slideLayouts/slideLayout33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13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5" Type="http://schemas.openxmlformats.org/officeDocument/2006/relationships/theme" Target="../theme/theme29.xml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Relationship Id="rId14" Type="http://schemas.openxmlformats.org/officeDocument/2006/relationships/slideLayout" Target="../slideLayouts/slideLayout3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71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731" r:id="rId2"/>
    <p:sldLayoutId id="2147483854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733" r:id="rId10"/>
    <p:sldLayoutId id="2147483734" r:id="rId11"/>
    <p:sldLayoutId id="2147483732" r:id="rId12"/>
    <p:sldLayoutId id="2147483819" r:id="rId13"/>
    <p:sldLayoutId id="2147483820" r:id="rId14"/>
    <p:sldLayoutId id="2147484054" r:id="rId15"/>
    <p:sldLayoutId id="2147484103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3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1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23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1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58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2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4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4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6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2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2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36" r:id="rId3"/>
    <p:sldLayoutId id="2147483737" r:id="rId4"/>
    <p:sldLayoutId id="2147483709" r:id="rId5"/>
    <p:sldLayoutId id="2147483717" r:id="rId6"/>
    <p:sldLayoutId id="2147483718" r:id="rId7"/>
    <p:sldLayoutId id="2147483712" r:id="rId8"/>
    <p:sldLayoutId id="2147483708" r:id="rId9"/>
    <p:sldLayoutId id="2147483715" r:id="rId10"/>
    <p:sldLayoutId id="2147483735" r:id="rId11"/>
    <p:sldLayoutId id="214748371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53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72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1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95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6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02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17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05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17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17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26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5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9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4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2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8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13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2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"/>
          <p:cNvSpPr>
            <a:spLocks noGrp="1"/>
          </p:cNvSpPr>
          <p:nvPr>
            <p:ph type="body" sz="quarter" idx="10"/>
          </p:nvPr>
        </p:nvSpPr>
        <p:spPr>
          <a:xfrm>
            <a:off x="142875" y="4479962"/>
            <a:ext cx="2736850" cy="504056"/>
          </a:xfrm>
        </p:spPr>
        <p:txBody>
          <a:bodyPr/>
          <a:lstStyle/>
          <a:p>
            <a:r>
              <a:rPr lang="ru-RU" dirty="0" smtClean="0"/>
              <a:t>Декабрь 201</a:t>
            </a:r>
            <a:r>
              <a:rPr lang="en-US" dirty="0" smtClean="0"/>
              <a:t>8</a:t>
            </a:r>
            <a:endParaRPr lang="ru-RU" dirty="0" smtClean="0"/>
          </a:p>
          <a:p>
            <a:r>
              <a:rPr lang="ru-RU" dirty="0" smtClean="0"/>
              <a:t>Оренбург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527238" y="951584"/>
            <a:ext cx="5421592" cy="2520266"/>
          </a:xfrm>
        </p:spPr>
        <p:txBody>
          <a:bodyPr/>
          <a:lstStyle/>
          <a:p>
            <a:pPr lvl="0"/>
            <a:r>
              <a:rPr lang="ru-RU" sz="3600" dirty="0"/>
              <a:t>Аналитика туристических потоков по Оренбургской области</a:t>
            </a:r>
            <a:endParaRPr lang="ru-RU" sz="3600" dirty="0">
              <a:solidFill>
                <a:schemeClr val="accent5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8" y="1169551"/>
            <a:ext cx="1849263" cy="221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7604" y="87474"/>
            <a:ext cx="6300700" cy="535914"/>
          </a:xfrm>
        </p:spPr>
        <p:txBody>
          <a:bodyPr/>
          <a:lstStyle/>
          <a:p>
            <a:r>
              <a:rPr lang="ru-RU" sz="1800" dirty="0"/>
              <a:t>Посещаемость мест в Оренбургской области за май 2018 г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29"/>
            <a:ext cx="504056" cy="582204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98272"/>
              </p:ext>
            </p:extLst>
          </p:nvPr>
        </p:nvGraphicFramePr>
        <p:xfrm>
          <a:off x="467544" y="915566"/>
          <a:ext cx="8136904" cy="401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2"/>
          <p:cNvSpPr txBox="1">
            <a:spLocks/>
          </p:cNvSpPr>
          <p:nvPr/>
        </p:nvSpPr>
        <p:spPr>
          <a:xfrm>
            <a:off x="1007604" y="487664"/>
            <a:ext cx="6453100" cy="535914"/>
          </a:xfrm>
          <a:prstGeom prst="rect">
            <a:avLst/>
          </a:prstGeom>
        </p:spPr>
        <p:txBody>
          <a:bodyPr tIns="90000" anchor="ctr"/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*Количественные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аномалии: Шарлыкский р-н п. Луна и Тюльганский р-н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3792344">
            <a:off x="7134470" y="1873149"/>
            <a:ext cx="516719" cy="8977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6552220" y="1635646"/>
            <a:ext cx="191452" cy="163448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8" y="1169551"/>
            <a:ext cx="1849263" cy="2214343"/>
          </a:xfrm>
          <a:prstGeom prst="rect">
            <a:avLst/>
          </a:prstGeom>
        </p:spPr>
      </p:pic>
      <p:sp>
        <p:nvSpPr>
          <p:cNvPr id="7" name="Текст 3"/>
          <p:cNvSpPr>
            <a:spLocks noGrp="1"/>
          </p:cNvSpPr>
          <p:nvPr>
            <p:ph type="body" sz="quarter" idx="11"/>
          </p:nvPr>
        </p:nvSpPr>
        <p:spPr>
          <a:xfrm>
            <a:off x="3203848" y="2931790"/>
            <a:ext cx="5897382" cy="1620180"/>
          </a:xfrm>
        </p:spPr>
        <p:txBody>
          <a:bodyPr/>
          <a:lstStyle/>
          <a:p>
            <a:pPr lvl="0"/>
            <a:r>
              <a:rPr lang="ru-RU" sz="1400" dirty="0" smtClean="0"/>
              <a:t>Недалеко от поселка Луна Шарлыкского района есть поистине сказочное место. На берегу большого пруда расположились строения, будто бы служащие декорациями к какому-то волшебному фильму. Здесь есть дома, напоминающие купеческие, деревянная мельница, колодец. У причала стоит лодка, а на территории необычной усадьбы стоят фигурки зверей. На входе в эту волшебную страну высятся огромные ворота. Рядом расположена часовня Серафима </a:t>
            </a:r>
            <a:r>
              <a:rPr lang="ru-RU" sz="1400" dirty="0" err="1" smtClean="0"/>
              <a:t>Саровского</a:t>
            </a:r>
            <a:r>
              <a:rPr lang="ru-RU" sz="1400" dirty="0" smtClean="0"/>
              <a:t> и целебный родник.</a:t>
            </a:r>
            <a:endParaRPr lang="ru-RU" sz="1400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C:\Users\user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869" y="915565"/>
            <a:ext cx="1548172" cy="1116125"/>
          </a:xfrm>
          <a:prstGeom prst="rect">
            <a:avLst/>
          </a:prstGeom>
          <a:noFill/>
        </p:spPr>
      </p:pic>
      <p:pic>
        <p:nvPicPr>
          <p:cNvPr id="1027" name="Picture 3" descr="C:\Users\user\Desktop\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3868" y="1995686"/>
            <a:ext cx="1584176" cy="900100"/>
          </a:xfrm>
          <a:prstGeom prst="rect">
            <a:avLst/>
          </a:prstGeom>
          <a:noFill/>
        </p:spPr>
      </p:pic>
      <p:pic>
        <p:nvPicPr>
          <p:cNvPr id="1028" name="Picture 4" descr="C:\Users\user\Desktop\1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915566"/>
            <a:ext cx="1309834" cy="1980220"/>
          </a:xfrm>
          <a:prstGeom prst="rect">
            <a:avLst/>
          </a:prstGeom>
          <a:noFill/>
        </p:spPr>
      </p:pic>
      <p:pic>
        <p:nvPicPr>
          <p:cNvPr id="1029" name="Picture 5" descr="C:\Users\user\Desktop\12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915566"/>
            <a:ext cx="2600581" cy="1975681"/>
          </a:xfrm>
          <a:prstGeom prst="rect">
            <a:avLst/>
          </a:prstGeom>
          <a:noFill/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3527884" y="159482"/>
            <a:ext cx="5616116" cy="427902"/>
          </a:xfrm>
          <a:prstGeom prst="rect">
            <a:avLst/>
          </a:prstGeom>
        </p:spPr>
        <p:txBody>
          <a:bodyPr tIns="90000" anchor="ctr"/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Причина количественной аномалии - необычный объект в Шарлыкском р-не п. Луна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Текст 1"/>
          <p:cNvSpPr>
            <a:spLocks noGrp="1"/>
          </p:cNvSpPr>
          <p:nvPr>
            <p:ph type="body" sz="quarter" idx="10"/>
          </p:nvPr>
        </p:nvSpPr>
        <p:spPr>
          <a:xfrm>
            <a:off x="142875" y="4479962"/>
            <a:ext cx="2736850" cy="504056"/>
          </a:xfrm>
        </p:spPr>
        <p:txBody>
          <a:bodyPr/>
          <a:lstStyle/>
          <a:p>
            <a:r>
              <a:rPr lang="ru-RU" dirty="0" smtClean="0"/>
              <a:t>Декабрь 201</a:t>
            </a:r>
            <a:r>
              <a:rPr lang="en-US" dirty="0" smtClean="0"/>
              <a:t>8</a:t>
            </a:r>
            <a:endParaRPr lang="ru-RU" dirty="0" smtClean="0"/>
          </a:p>
          <a:p>
            <a:r>
              <a:rPr lang="ru-RU" dirty="0" smtClean="0"/>
              <a:t>Оренбург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9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8" y="1169551"/>
            <a:ext cx="1849263" cy="2214343"/>
          </a:xfrm>
          <a:prstGeom prst="rect">
            <a:avLst/>
          </a:prstGeom>
        </p:spPr>
      </p:pic>
      <p:sp>
        <p:nvSpPr>
          <p:cNvPr id="11" name="Текст 1"/>
          <p:cNvSpPr>
            <a:spLocks noGrp="1"/>
          </p:cNvSpPr>
          <p:nvPr>
            <p:ph type="body" sz="quarter" idx="10"/>
          </p:nvPr>
        </p:nvSpPr>
        <p:spPr>
          <a:xfrm>
            <a:off x="251520" y="3795886"/>
            <a:ext cx="2736850" cy="504056"/>
          </a:xfrm>
        </p:spPr>
        <p:txBody>
          <a:bodyPr/>
          <a:lstStyle/>
          <a:p>
            <a:r>
              <a:rPr lang="ru-RU" dirty="0" smtClean="0"/>
              <a:t>201</a:t>
            </a:r>
            <a:r>
              <a:rPr lang="en-US" dirty="0" smtClean="0"/>
              <a:t>8</a:t>
            </a:r>
            <a:r>
              <a:rPr lang="ru-RU" dirty="0" smtClean="0"/>
              <a:t>-2019</a:t>
            </a:r>
          </a:p>
          <a:p>
            <a:r>
              <a:rPr lang="ru-RU" dirty="0" smtClean="0"/>
              <a:t>Оренбург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15566"/>
            <a:ext cx="575889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3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8" y="1169551"/>
            <a:ext cx="1849263" cy="2214343"/>
          </a:xfrm>
          <a:prstGeom prst="rect">
            <a:avLst/>
          </a:prstGeom>
        </p:spPr>
      </p:pic>
      <p:sp>
        <p:nvSpPr>
          <p:cNvPr id="11" name="Текст 1"/>
          <p:cNvSpPr>
            <a:spLocks noGrp="1"/>
          </p:cNvSpPr>
          <p:nvPr>
            <p:ph type="body" sz="quarter" idx="10"/>
          </p:nvPr>
        </p:nvSpPr>
        <p:spPr>
          <a:xfrm>
            <a:off x="251520" y="3795886"/>
            <a:ext cx="2736850" cy="504056"/>
          </a:xfrm>
        </p:spPr>
        <p:txBody>
          <a:bodyPr/>
          <a:lstStyle/>
          <a:p>
            <a:r>
              <a:rPr lang="ru-RU" dirty="0" smtClean="0"/>
              <a:t>201</a:t>
            </a:r>
            <a:r>
              <a:rPr lang="en-US" dirty="0" smtClean="0"/>
              <a:t>8</a:t>
            </a:r>
            <a:r>
              <a:rPr lang="ru-RU" dirty="0" smtClean="0"/>
              <a:t>-2019</a:t>
            </a:r>
          </a:p>
          <a:p>
            <a:r>
              <a:rPr lang="ru-RU" dirty="0" smtClean="0"/>
              <a:t>Оренбург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/>
          </p:nvPr>
        </p:nvSpPr>
        <p:spPr>
          <a:xfrm>
            <a:off x="3419872" y="2067694"/>
            <a:ext cx="5421592" cy="684076"/>
          </a:xfrm>
        </p:spPr>
        <p:txBody>
          <a:bodyPr/>
          <a:lstStyle/>
          <a:p>
            <a:pPr lvl="0"/>
            <a:r>
              <a:rPr lang="ru-RU" sz="1600" dirty="0" smtClean="0"/>
              <a:t>Спасибо за внимание! 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8921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8" y="1169551"/>
            <a:ext cx="1849263" cy="2214343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2556404" y="195486"/>
            <a:ext cx="6564560" cy="4223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Franklin Gothic Book" panose="020B0503020102020204" pitchFamily="34" charset="0"/>
              </a:rPr>
              <a:t>АКТУАЛЬНОСТЬ</a:t>
            </a:r>
            <a:br>
              <a:rPr lang="ru-RU" sz="2800" dirty="0" smtClean="0">
                <a:latin typeface="Franklin Gothic Book" panose="020B0503020102020204" pitchFamily="34" charset="0"/>
              </a:rPr>
            </a:br>
            <a:endParaRPr lang="ru-RU" sz="1800" dirty="0">
              <a:latin typeface="Franklin Gothic Book" panose="020B0503020102020204" pitchFamily="34" charset="0"/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275856" y="843558"/>
            <a:ext cx="5472608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Franklin Gothic Book" panose="020B0503020102020204" pitchFamily="34" charset="0"/>
              </a:rPr>
              <a:t>В сфере туризма отсутствует </a:t>
            </a:r>
            <a:r>
              <a:rPr lang="ru-RU" sz="2800" dirty="0" smtClean="0">
                <a:latin typeface="Franklin Gothic Book" panose="020B0503020102020204" pitchFamily="34" charset="0"/>
              </a:rPr>
              <a:t>достоверная информация  о туристическом потоке для принятия управленческих решений</a:t>
            </a:r>
          </a:p>
          <a:p>
            <a:pPr marL="0" indent="0">
              <a:buNone/>
            </a:pPr>
            <a:endParaRPr lang="en-US" sz="2800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Кто ? Где ? Когда ? Сколько ?</a:t>
            </a:r>
            <a:endParaRPr lang="ru-RU" sz="2800" b="1" i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Текст 1"/>
          <p:cNvSpPr>
            <a:spLocks noGrp="1"/>
          </p:cNvSpPr>
          <p:nvPr>
            <p:ph type="body" sz="quarter" idx="10"/>
          </p:nvPr>
        </p:nvSpPr>
        <p:spPr>
          <a:xfrm>
            <a:off x="142875" y="4479962"/>
            <a:ext cx="2736850" cy="504056"/>
          </a:xfrm>
        </p:spPr>
        <p:txBody>
          <a:bodyPr/>
          <a:lstStyle/>
          <a:p>
            <a:r>
              <a:rPr lang="ru-RU" dirty="0" smtClean="0"/>
              <a:t>Декабрь 201</a:t>
            </a:r>
            <a:r>
              <a:rPr lang="en-US" dirty="0" smtClean="0"/>
              <a:t>8</a:t>
            </a:r>
            <a:endParaRPr lang="ru-RU" dirty="0" smtClean="0"/>
          </a:p>
          <a:p>
            <a:r>
              <a:rPr lang="ru-RU" dirty="0" smtClean="0"/>
              <a:t>Оренбург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7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8" y="1169551"/>
            <a:ext cx="1849263" cy="2214343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3251176" y="123478"/>
            <a:ext cx="5892824" cy="6452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Franklin Gothic Book" panose="020B0503020102020204" pitchFamily="34" charset="0"/>
              </a:rPr>
              <a:t>ЦЕЛЬ ПРОЕКТА</a:t>
            </a:r>
            <a:endParaRPr lang="ru-RU" sz="1400" dirty="0">
              <a:latin typeface="Franklin Gothic Book" panose="020B0503020102020204" pitchFamily="34" charset="0"/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347864" y="915566"/>
            <a:ext cx="5688632" cy="244827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Franklin Gothic Book" panose="020B0503020102020204" pitchFamily="34" charset="0"/>
              </a:rPr>
              <a:t>Увеличение вклада туристической отрасли и сопутствующих отраслей в </a:t>
            </a:r>
            <a:r>
              <a:rPr lang="ru-RU" sz="2800" dirty="0" smtClean="0">
                <a:latin typeface="Franklin Gothic Book" panose="020B0503020102020204" pitchFamily="34" charset="0"/>
              </a:rPr>
              <a:t>ВРП </a:t>
            </a:r>
            <a:r>
              <a:rPr lang="ru-RU" sz="2800" dirty="0">
                <a:latin typeface="Franklin Gothic Book" panose="020B0503020102020204" pitchFamily="34" charset="0"/>
              </a:rPr>
              <a:t>за счет созданной системы управления туристическим потоком на основе </a:t>
            </a:r>
            <a:r>
              <a:rPr lang="ru-RU" sz="2800" dirty="0" err="1">
                <a:latin typeface="Franklin Gothic Book" panose="020B0503020102020204" pitchFamily="34" charset="0"/>
              </a:rPr>
              <a:t>Big</a:t>
            </a:r>
            <a:r>
              <a:rPr lang="ru-RU" sz="2800" dirty="0">
                <a:latin typeface="Franklin Gothic Book" panose="020B0503020102020204" pitchFamily="34" charset="0"/>
              </a:rPr>
              <a:t> </a:t>
            </a:r>
            <a:r>
              <a:rPr lang="ru-RU" sz="2800" dirty="0" err="1">
                <a:latin typeface="Franklin Gothic Book" panose="020B0503020102020204" pitchFamily="34" charset="0"/>
              </a:rPr>
              <a:t>Data</a:t>
            </a:r>
            <a:r>
              <a:rPr lang="ru-RU" sz="2800" dirty="0">
                <a:latin typeface="Franklin Gothic Book" panose="020B0503020102020204" pitchFamily="34" charset="0"/>
              </a:rPr>
              <a:t> к 2024 </a:t>
            </a:r>
            <a:r>
              <a:rPr lang="ru-RU" sz="2800" dirty="0" smtClean="0">
                <a:latin typeface="Franklin Gothic Book" panose="020B0503020102020204" pitchFamily="34" charset="0"/>
              </a:rPr>
              <a:t>году</a:t>
            </a:r>
            <a:endParaRPr lang="ru-RU" sz="2800" dirty="0">
              <a:latin typeface="Franklin Gothic Book" panose="020B0503020102020204" pitchFamily="34" charset="0"/>
            </a:endParaRPr>
          </a:p>
        </p:txBody>
      </p:sp>
      <p:sp>
        <p:nvSpPr>
          <p:cNvPr id="10" name="Текст 1"/>
          <p:cNvSpPr>
            <a:spLocks noGrp="1"/>
          </p:cNvSpPr>
          <p:nvPr>
            <p:ph type="body" sz="quarter" idx="10"/>
          </p:nvPr>
        </p:nvSpPr>
        <p:spPr>
          <a:xfrm>
            <a:off x="142875" y="4479962"/>
            <a:ext cx="2736850" cy="504056"/>
          </a:xfrm>
        </p:spPr>
        <p:txBody>
          <a:bodyPr/>
          <a:lstStyle/>
          <a:p>
            <a:r>
              <a:rPr lang="ru-RU" dirty="0" smtClean="0"/>
              <a:t>Декабрь 201</a:t>
            </a:r>
            <a:r>
              <a:rPr lang="en-US" dirty="0" smtClean="0"/>
              <a:t>8</a:t>
            </a:r>
            <a:endParaRPr lang="ru-RU" dirty="0" smtClean="0"/>
          </a:p>
          <a:p>
            <a:r>
              <a:rPr lang="ru-RU" dirty="0" smtClean="0"/>
              <a:t>Оренбург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7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1510"/>
            <a:ext cx="560555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8" y="1169551"/>
            <a:ext cx="1849263" cy="2214343"/>
          </a:xfrm>
          <a:prstGeom prst="rect">
            <a:avLst/>
          </a:prstGeom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4409813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1131590"/>
            <a:ext cx="136815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600" b="1" dirty="0" smtClean="0">
              <a:latin typeface="Franklin Gothic Book" panose="020B0503020102020204" pitchFamily="34" charset="0"/>
            </a:endParaRPr>
          </a:p>
          <a:p>
            <a:pPr lvl="0" algn="ctr"/>
            <a:r>
              <a:rPr lang="ru-RU" sz="1600" b="1" dirty="0" smtClean="0">
                <a:latin typeface="Franklin Gothic Book" panose="020B0503020102020204" pitchFamily="34" charset="0"/>
              </a:rPr>
              <a:t>«Цифровой турист»</a:t>
            </a:r>
          </a:p>
          <a:p>
            <a:pPr lvl="0" algn="ctr"/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6" y="3867894"/>
            <a:ext cx="20683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600" b="1" dirty="0" smtClean="0">
              <a:latin typeface="Franklin Gothic Book" panose="020B0503020102020204" pitchFamily="34" charset="0"/>
            </a:endParaRPr>
          </a:p>
          <a:p>
            <a:pPr lvl="0" algn="ctr"/>
            <a:r>
              <a:rPr lang="ru-RU" sz="1600" b="1" dirty="0" smtClean="0">
                <a:latin typeface="Franklin Gothic Book" panose="020B0503020102020204" pitchFamily="34" charset="0"/>
              </a:rPr>
              <a:t>«Цифровой бизнес»</a:t>
            </a:r>
          </a:p>
          <a:p>
            <a:pPr lvl="0" algn="ctr"/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0272" y="1563638"/>
            <a:ext cx="18002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latin typeface="Franklin Gothic Book" panose="020B0503020102020204" pitchFamily="34" charset="0"/>
              </a:rPr>
              <a:t>Единая  информационная </a:t>
            </a:r>
          </a:p>
          <a:p>
            <a:pPr lvl="0" algn="ctr"/>
            <a:r>
              <a:rPr lang="ru-RU" sz="1600" b="1" dirty="0" smtClean="0">
                <a:latin typeface="Franklin Gothic Book" panose="020B0503020102020204" pitchFamily="34" charset="0"/>
              </a:rPr>
              <a:t>аналитическая</a:t>
            </a:r>
          </a:p>
          <a:p>
            <a:pPr lvl="0" algn="ctr"/>
            <a:r>
              <a:rPr lang="ru-RU" sz="1600" b="1" dirty="0" smtClean="0">
                <a:latin typeface="Franklin Gothic Book" panose="020B0503020102020204" pitchFamily="34" charset="0"/>
              </a:rPr>
              <a:t>система 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2067694"/>
            <a:ext cx="16561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latin typeface="Franklin Gothic Book" panose="020B0503020102020204" pitchFamily="34" charset="0"/>
              </a:rPr>
              <a:t>BIG DATA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3419872" y="33418"/>
            <a:ext cx="5184577" cy="4501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>
                <a:latin typeface="Franklin Gothic Book" panose="020B0503020102020204" pitchFamily="34" charset="0"/>
              </a:rPr>
              <a:t>АРХИТЕКТУРА ПРОЕКТА</a:t>
            </a:r>
            <a:br>
              <a:rPr lang="ru-RU" sz="2800" smtClean="0">
                <a:latin typeface="Franklin Gothic Book" panose="020B0503020102020204" pitchFamily="34" charset="0"/>
              </a:rPr>
            </a:br>
            <a:endParaRPr lang="ru-RU" sz="1800" dirty="0">
              <a:latin typeface="Franklin Gothic Book" panose="020B0503020102020204" pitchFamily="34" charset="0"/>
            </a:endParaRPr>
          </a:p>
        </p:txBody>
      </p:sp>
      <p:sp>
        <p:nvSpPr>
          <p:cNvPr id="17" name="Текст 1"/>
          <p:cNvSpPr>
            <a:spLocks noGrp="1"/>
          </p:cNvSpPr>
          <p:nvPr>
            <p:ph type="body" sz="quarter" idx="10"/>
          </p:nvPr>
        </p:nvSpPr>
        <p:spPr>
          <a:xfrm>
            <a:off x="142875" y="4479962"/>
            <a:ext cx="2736850" cy="504056"/>
          </a:xfrm>
        </p:spPr>
        <p:txBody>
          <a:bodyPr/>
          <a:lstStyle/>
          <a:p>
            <a:r>
              <a:rPr lang="ru-RU" dirty="0" smtClean="0"/>
              <a:t>Декабрь 201</a:t>
            </a:r>
            <a:r>
              <a:rPr lang="en-US" dirty="0" smtClean="0"/>
              <a:t>8</a:t>
            </a:r>
            <a:endParaRPr lang="ru-RU" dirty="0" smtClean="0"/>
          </a:p>
          <a:p>
            <a:r>
              <a:rPr lang="ru-RU" dirty="0" smtClean="0"/>
              <a:t>Оренбург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7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8" y="1169551"/>
            <a:ext cx="1849263" cy="2214343"/>
          </a:xfrm>
          <a:prstGeom prst="rect">
            <a:avLst/>
          </a:prstGeom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4409813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2" name="Рисунок 16">
            <a:extLst>
              <a:ext uri="{FF2B5EF4-FFF2-40B4-BE49-F238E27FC236}">
                <a16:creationId xmlns:a16="http://schemas.microsoft.com/office/drawing/2014/main" xmlns="" id="{C24E8B5B-8123-4887-A783-5E283E192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9"/>
          <a:stretch/>
        </p:blipFill>
        <p:spPr>
          <a:xfrm>
            <a:off x="3256516" y="843558"/>
            <a:ext cx="5887484" cy="3607633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3347864" y="9477"/>
            <a:ext cx="5384615" cy="7766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ru-RU" sz="2800" dirty="0" smtClean="0">
                <a:latin typeface="Franklin Gothic Book" panose="020B0503020102020204" pitchFamily="34" charset="0"/>
              </a:rPr>
              <a:t>ЭТАП №1 «ПРОТОТИП РЕШЕНИЯ ПО ТУРИЗМУ </a:t>
            </a:r>
            <a:br>
              <a:rPr lang="ru-RU" sz="2800" dirty="0" smtClean="0">
                <a:latin typeface="Franklin Gothic Book" panose="020B0503020102020204" pitchFamily="34" charset="0"/>
              </a:rPr>
            </a:br>
            <a:r>
              <a:rPr lang="ru-RU" sz="2800" dirty="0" smtClean="0">
                <a:latin typeface="Franklin Gothic Book" panose="020B0503020102020204" pitchFamily="34" charset="0"/>
              </a:rPr>
              <a:t>НА БАЗЕ BIG DATA» </a:t>
            </a:r>
            <a:r>
              <a:rPr lang="en-US" sz="2400" dirty="0" smtClean="0">
                <a:latin typeface="Franklin Gothic Book" panose="020B0503020102020204" pitchFamily="34" charset="0"/>
              </a:rPr>
              <a:t>Dataset </a:t>
            </a:r>
            <a:r>
              <a:rPr lang="ru-RU" sz="2400" dirty="0" smtClean="0">
                <a:latin typeface="Franklin Gothic Book" panose="020B0503020102020204" pitchFamily="34" charset="0"/>
              </a:rPr>
              <a:t>от ПАО «Мегафон»</a:t>
            </a:r>
            <a:endParaRPr lang="ru-RU" sz="2400" dirty="0">
              <a:latin typeface="Franklin Gothic Book" panose="020B0503020102020204" pitchFamily="34" charset="0"/>
            </a:endParaRPr>
          </a:p>
        </p:txBody>
      </p:sp>
      <p:sp>
        <p:nvSpPr>
          <p:cNvPr id="10" name="Текст 1"/>
          <p:cNvSpPr>
            <a:spLocks noGrp="1"/>
          </p:cNvSpPr>
          <p:nvPr>
            <p:ph type="body" sz="quarter" idx="10"/>
          </p:nvPr>
        </p:nvSpPr>
        <p:spPr>
          <a:xfrm>
            <a:off x="142875" y="4479962"/>
            <a:ext cx="2736850" cy="504056"/>
          </a:xfrm>
        </p:spPr>
        <p:txBody>
          <a:bodyPr/>
          <a:lstStyle/>
          <a:p>
            <a:r>
              <a:rPr lang="ru-RU" dirty="0" smtClean="0"/>
              <a:t>Декабрь 201</a:t>
            </a:r>
            <a:r>
              <a:rPr lang="en-US" dirty="0" smtClean="0"/>
              <a:t>8</a:t>
            </a:r>
            <a:endParaRPr lang="ru-RU" dirty="0" smtClean="0"/>
          </a:p>
          <a:p>
            <a:r>
              <a:rPr lang="ru-RU" dirty="0" smtClean="0"/>
              <a:t>Оренбург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6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6948360" y="154440"/>
            <a:ext cx="539640" cy="400680"/>
          </a:xfrm>
          <a:prstGeom prst="rect">
            <a:avLst/>
          </a:prstGeom>
          <a:noFill/>
          <a:ln>
            <a:noFill/>
          </a:ln>
        </p:spPr>
        <p:txBody>
          <a:bodyPr lIns="66240" tIns="33120" rIns="66240" bIns="33120"/>
          <a:lstStyle/>
          <a:p>
            <a:pPr algn="r">
              <a:lnSpc>
                <a:spcPct val="100000"/>
              </a:lnSpc>
            </a:pPr>
            <a:r>
              <a:rPr lang="en-US" sz="2200" b="0" strike="noStrike" spc="-1">
                <a:solidFill>
                  <a:srgbClr val="B6B6B8"/>
                </a:solidFill>
                <a:latin typeface="Trebuchet MS"/>
              </a:rPr>
              <a:t> </a:t>
            </a:r>
            <a:endParaRPr lang="en-US" sz="2200" b="0" strike="noStrike" spc="-1">
              <a:latin typeface="Times New Roman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1007640" y="87480"/>
            <a:ext cx="7421760" cy="535680"/>
          </a:xfrm>
          <a:prstGeom prst="rect">
            <a:avLst/>
          </a:prstGeom>
          <a:noFill/>
          <a:ln>
            <a:noFill/>
          </a:ln>
        </p:spPr>
        <p:txBody>
          <a:bodyPr lIns="90000" tIns="90000" rIns="90000" bIns="45000" anchor="ctr"/>
          <a:lstStyle/>
          <a:p>
            <a:pPr>
              <a:lnSpc>
                <a:spcPct val="70000"/>
              </a:lnSpc>
            </a:pPr>
            <a:r>
              <a:rPr lang="ru-RU" sz="1800" b="1" strike="noStrike" spc="-1" dirty="0">
                <a:solidFill>
                  <a:srgbClr val="808080"/>
                </a:solidFill>
                <a:latin typeface="Calibri"/>
              </a:rPr>
              <a:t>Аналитические данные по посещаемости Оренбургской области за сентябрь 2017 г. - сентябрь 2018 г. по месяцам</a:t>
            </a:r>
            <a:endParaRPr lang="ru-RU" sz="1800" b="0" strike="noStrike" spc="-1" dirty="0">
              <a:solidFill>
                <a:srgbClr val="6D6E71"/>
              </a:solidFill>
              <a:latin typeface="Calibri"/>
            </a:endParaRPr>
          </a:p>
        </p:txBody>
      </p:sp>
      <p:pic>
        <p:nvPicPr>
          <p:cNvPr id="122" name="Рисунок 6"/>
          <p:cNvPicPr/>
          <p:nvPr/>
        </p:nvPicPr>
        <p:blipFill>
          <a:blip r:embed="rId3"/>
          <a:stretch/>
        </p:blipFill>
        <p:spPr>
          <a:xfrm>
            <a:off x="251640" y="64440"/>
            <a:ext cx="503640" cy="581760"/>
          </a:xfrm>
          <a:prstGeom prst="rect">
            <a:avLst/>
          </a:prstGeom>
          <a:ln>
            <a:noFill/>
          </a:ln>
        </p:spPr>
      </p:pic>
      <p:sp>
        <p:nvSpPr>
          <p:cNvPr id="123" name="CustomShape 3"/>
          <p:cNvSpPr/>
          <p:nvPr/>
        </p:nvSpPr>
        <p:spPr>
          <a:xfrm>
            <a:off x="357120" y="4846320"/>
            <a:ext cx="2999880" cy="2728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151515"/>
                </a:solidFill>
                <a:latin typeface="Calibri"/>
              </a:rPr>
              <a:t>* Учтены только абоненты ПАО «Мегафон»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1357200" y="500040"/>
            <a:ext cx="6500520" cy="3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1" strike="noStrike" spc="-1">
                <a:solidFill>
                  <a:srgbClr val="151515"/>
                </a:solidFill>
                <a:latin typeface="Calibri"/>
              </a:rPr>
              <a:t>Общее количество туристов за весь период 1 262 503 человек*  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6998760" y="1785960"/>
            <a:ext cx="17856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151515"/>
                </a:solidFill>
                <a:latin typeface="Calibri"/>
              </a:rPr>
              <a:t>Количество дней,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151515"/>
                </a:solidFill>
                <a:latin typeface="Calibri"/>
              </a:rPr>
              <a:t>проведенных в области</a:t>
            </a:r>
            <a:endParaRPr lang="en-US" sz="1200" b="0" strike="noStrike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0" y="749214"/>
            <a:ext cx="5518150" cy="407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038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6948360" y="154440"/>
            <a:ext cx="539640" cy="400680"/>
          </a:xfrm>
          <a:prstGeom prst="rect">
            <a:avLst/>
          </a:prstGeom>
          <a:noFill/>
          <a:ln>
            <a:noFill/>
          </a:ln>
        </p:spPr>
        <p:txBody>
          <a:bodyPr lIns="66240" tIns="33120" rIns="66240" bIns="33120"/>
          <a:lstStyle/>
          <a:p>
            <a:pPr algn="r">
              <a:lnSpc>
                <a:spcPct val="100000"/>
              </a:lnSpc>
            </a:pPr>
            <a:r>
              <a:rPr lang="en-US" sz="2200" b="0" strike="noStrike" spc="-1">
                <a:solidFill>
                  <a:srgbClr val="B6B6B8"/>
                </a:solidFill>
                <a:latin typeface="Trebuchet MS"/>
              </a:rPr>
              <a:t> </a:t>
            </a:r>
            <a:endParaRPr lang="en-US" sz="2200" b="0" strike="noStrike" spc="-1">
              <a:latin typeface="Times New Roman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1007640" y="87480"/>
            <a:ext cx="7278840" cy="535680"/>
          </a:xfrm>
          <a:prstGeom prst="rect">
            <a:avLst/>
          </a:prstGeom>
          <a:noFill/>
          <a:ln>
            <a:noFill/>
          </a:ln>
        </p:spPr>
        <p:txBody>
          <a:bodyPr lIns="90000" tIns="90000" rIns="90000" bIns="45000" anchor="ctr"/>
          <a:lstStyle/>
          <a:p>
            <a:pPr>
              <a:lnSpc>
                <a:spcPct val="70000"/>
              </a:lnSpc>
            </a:pPr>
            <a:r>
              <a:rPr lang="ru-RU" sz="1800" b="1" strike="noStrike" spc="-1">
                <a:solidFill>
                  <a:srgbClr val="808080"/>
                </a:solidFill>
                <a:latin typeface="Calibri"/>
              </a:rPr>
              <a:t>Аналитические данные по посещаемости Оренбургской области за сентябрь 2017 г. - сентябрь 2018 г. по региону отбытия</a:t>
            </a:r>
            <a:endParaRPr lang="ru-RU" sz="1800" b="0" strike="noStrike" spc="-1">
              <a:solidFill>
                <a:srgbClr val="6D6E71"/>
              </a:solidFill>
              <a:latin typeface="Calibri"/>
            </a:endParaRPr>
          </a:p>
        </p:txBody>
      </p:sp>
      <p:pic>
        <p:nvPicPr>
          <p:cNvPr id="129" name="Рисунок 6"/>
          <p:cNvPicPr/>
          <p:nvPr/>
        </p:nvPicPr>
        <p:blipFill>
          <a:blip r:embed="rId2"/>
          <a:stretch/>
        </p:blipFill>
        <p:spPr>
          <a:xfrm>
            <a:off x="251640" y="64440"/>
            <a:ext cx="503640" cy="58176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57" y="622080"/>
            <a:ext cx="5983806" cy="441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655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6948360" y="154440"/>
            <a:ext cx="539640" cy="400680"/>
          </a:xfrm>
          <a:prstGeom prst="rect">
            <a:avLst/>
          </a:prstGeom>
          <a:noFill/>
          <a:ln>
            <a:noFill/>
          </a:ln>
        </p:spPr>
        <p:txBody>
          <a:bodyPr lIns="66240" tIns="33120" rIns="66240" bIns="33120"/>
          <a:lstStyle/>
          <a:p>
            <a:pPr algn="r">
              <a:lnSpc>
                <a:spcPct val="100000"/>
              </a:lnSpc>
            </a:pPr>
            <a:r>
              <a:rPr lang="en-US" sz="2200" b="0" strike="noStrike" spc="-1">
                <a:solidFill>
                  <a:srgbClr val="B6B6B8"/>
                </a:solidFill>
                <a:latin typeface="Trebuchet MS"/>
              </a:rPr>
              <a:t> </a:t>
            </a:r>
            <a:endParaRPr lang="en-US" sz="2200" b="0" strike="noStrike" spc="-1">
              <a:latin typeface="Times New Roman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1007640" y="87480"/>
            <a:ext cx="6993000" cy="535680"/>
          </a:xfrm>
          <a:prstGeom prst="rect">
            <a:avLst/>
          </a:prstGeom>
          <a:noFill/>
          <a:ln>
            <a:noFill/>
          </a:ln>
        </p:spPr>
        <p:txBody>
          <a:bodyPr lIns="90000" tIns="90000" rIns="90000" bIns="45000" anchor="ctr"/>
          <a:lstStyle/>
          <a:p>
            <a:pPr>
              <a:lnSpc>
                <a:spcPct val="70000"/>
              </a:lnSpc>
            </a:pPr>
            <a:r>
              <a:rPr lang="ru-RU" sz="1800" b="1" strike="noStrike" spc="-1" dirty="0">
                <a:solidFill>
                  <a:srgbClr val="808080"/>
                </a:solidFill>
                <a:latin typeface="Calibri"/>
              </a:rPr>
              <a:t>Аналитические данные по посещаемости Оренбургской области за сентябрь 2017 г. - сентябрь 2018 г. по месту прибытия</a:t>
            </a:r>
            <a:endParaRPr lang="ru-RU" sz="1800" b="0" strike="noStrike" spc="-1" dirty="0">
              <a:solidFill>
                <a:srgbClr val="6D6E71"/>
              </a:solidFill>
              <a:latin typeface="Calibri"/>
            </a:endParaRPr>
          </a:p>
        </p:txBody>
      </p:sp>
      <p:pic>
        <p:nvPicPr>
          <p:cNvPr id="133" name="Рисунок 6"/>
          <p:cNvPicPr/>
          <p:nvPr/>
        </p:nvPicPr>
        <p:blipFill>
          <a:blip r:embed="rId2"/>
          <a:stretch/>
        </p:blipFill>
        <p:spPr>
          <a:xfrm>
            <a:off x="251640" y="64440"/>
            <a:ext cx="503640" cy="581760"/>
          </a:xfrm>
          <a:prstGeom prst="rect">
            <a:avLst/>
          </a:prstGeom>
          <a:ln>
            <a:noFill/>
          </a:ln>
        </p:spPr>
      </p:pic>
      <p:pic>
        <p:nvPicPr>
          <p:cNvPr id="134" name="Рисунок 3"/>
          <p:cNvPicPr/>
          <p:nvPr/>
        </p:nvPicPr>
        <p:blipFill>
          <a:blip r:embed="rId3"/>
          <a:stretch/>
        </p:blipFill>
        <p:spPr>
          <a:xfrm>
            <a:off x="1289340" y="790725"/>
            <a:ext cx="6429600" cy="4023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3580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527238" y="1167594"/>
            <a:ext cx="5421592" cy="2304256"/>
          </a:xfrm>
        </p:spPr>
        <p:txBody>
          <a:bodyPr/>
          <a:lstStyle/>
          <a:p>
            <a:pPr lvl="0" algn="just"/>
            <a:r>
              <a:rPr lang="ru-RU" sz="1600" dirty="0" smtClean="0"/>
              <a:t>Одной из задач анализа – определение  количественных аномалий*, выявление новых точек притяжения для увеличения туристического потока через развитие инфраструктуры и сервисов, целевую информационную поддержку, привлечение инвестиций и бизнеса.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2"/>
          </p:nvPr>
        </p:nvSpPr>
        <p:spPr>
          <a:xfrm>
            <a:off x="3491880" y="2967794"/>
            <a:ext cx="5609350" cy="1584176"/>
          </a:xfrm>
        </p:spPr>
        <p:txBody>
          <a:bodyPr/>
          <a:lstStyle/>
          <a:p>
            <a:pPr lvl="0" algn="just"/>
            <a:r>
              <a:rPr lang="ru-RU" sz="1200" dirty="0" smtClean="0"/>
              <a:t>*Количественная аномалия - это высокая проходимость туристического потока за определенное время, в определенном месте, явно или косвенно демонстрирующая повышенный интерес туристов к конкретной территории. </a:t>
            </a:r>
          </a:p>
          <a:p>
            <a:pPr lvl="0"/>
            <a:endParaRPr lang="ru-RU" sz="1600" dirty="0">
              <a:solidFill>
                <a:schemeClr val="accent5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8" y="1169551"/>
            <a:ext cx="1849263" cy="2214343"/>
          </a:xfrm>
          <a:prstGeom prst="rect">
            <a:avLst/>
          </a:prstGeom>
        </p:spPr>
      </p:pic>
      <p:sp>
        <p:nvSpPr>
          <p:cNvPr id="8" name="Текст 1"/>
          <p:cNvSpPr>
            <a:spLocks noGrp="1"/>
          </p:cNvSpPr>
          <p:nvPr>
            <p:ph type="body" sz="quarter" idx="10"/>
          </p:nvPr>
        </p:nvSpPr>
        <p:spPr>
          <a:xfrm>
            <a:off x="142875" y="4479962"/>
            <a:ext cx="2736850" cy="504056"/>
          </a:xfrm>
        </p:spPr>
        <p:txBody>
          <a:bodyPr/>
          <a:lstStyle/>
          <a:p>
            <a:r>
              <a:rPr lang="ru-RU" dirty="0" smtClean="0"/>
              <a:t>Декабрь 201</a:t>
            </a:r>
            <a:r>
              <a:rPr lang="en-US" dirty="0" smtClean="0"/>
              <a:t>8</a:t>
            </a:r>
            <a:endParaRPr lang="ru-RU" dirty="0" smtClean="0"/>
          </a:p>
          <a:p>
            <a:r>
              <a:rPr lang="ru-RU" dirty="0" smtClean="0"/>
              <a:t>Оренбург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9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П_Шаблон 16Х9_МКС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АЙТ (бренд)">
  <a:themeElements>
    <a:clrScheme name="брендбук">
      <a:dk1>
        <a:srgbClr val="6D6E71"/>
      </a:dk1>
      <a:lt1>
        <a:sysClr val="window" lastClr="FFFFFF"/>
      </a:lt1>
      <a:dk2>
        <a:srgbClr val="05628C"/>
      </a:dk2>
      <a:lt2>
        <a:srgbClr val="DAE4EA"/>
      </a:lt2>
      <a:accent1>
        <a:srgbClr val="6D6E71"/>
      </a:accent1>
      <a:accent2>
        <a:srgbClr val="1E3685"/>
      </a:accent2>
      <a:accent3>
        <a:srgbClr val="278AC2"/>
      </a:accent3>
      <a:accent4>
        <a:srgbClr val="4FC8EE"/>
      </a:accent4>
      <a:accent5>
        <a:srgbClr val="DAE4EA"/>
      </a:accent5>
      <a:accent6>
        <a:srgbClr val="363738"/>
      </a:accent6>
      <a:hlink>
        <a:srgbClr val="363738"/>
      </a:hlink>
      <a:folHlink>
        <a:srgbClr val="0562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2_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1_шаблон сетка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Другая 1">
      <a:majorFont>
        <a:latin typeface="PF Agora Sans Pro Black"/>
        <a:ea typeface=""/>
        <a:cs typeface=""/>
      </a:majorFont>
      <a:minorFont>
        <a:latin typeface="PF Agora Sans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4_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5_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2C2C2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6_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2C2C2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7_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2C2C2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8_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2C2C2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9_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2C2C2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2C2C2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0.xml><?xml version="1.0" encoding="utf-8"?>
<a:theme xmlns:a="http://schemas.openxmlformats.org/drawingml/2006/main" name="10_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1.xml><?xml version="1.0" encoding="utf-8"?>
<a:theme xmlns:a="http://schemas.openxmlformats.org/drawingml/2006/main" name="11_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2C2C2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2.xml><?xml version="1.0" encoding="utf-8"?>
<a:theme xmlns:a="http://schemas.openxmlformats.org/drawingml/2006/main" name="12_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2C2C2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3.xml><?xml version="1.0" encoding="utf-8"?>
<a:theme xmlns:a="http://schemas.openxmlformats.org/drawingml/2006/main" name="13_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2C2C2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4.xml><?xml version="1.0" encoding="utf-8"?>
<a:theme xmlns:a="http://schemas.openxmlformats.org/drawingml/2006/main" name="14_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2C2C2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5.xml><?xml version="1.0" encoding="utf-8"?>
<a:theme xmlns:a="http://schemas.openxmlformats.org/drawingml/2006/main" name="15_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2C2C2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6.xml><?xml version="1.0" encoding="utf-8"?>
<a:theme xmlns:a="http://schemas.openxmlformats.org/drawingml/2006/main" name="16_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2C2C2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7.xml><?xml version="1.0" encoding="utf-8"?>
<a:theme xmlns:a="http://schemas.openxmlformats.org/drawingml/2006/main" name="1_ЭП_Шаблон 16Х9_МКС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_ЭП_Шаблон 16Х9_МКС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_ЭП_Шаблон 16Х9_МКС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ЭП">
  <a:themeElements>
    <a:clrScheme name="Качество управлегия госорганами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B050"/>
      </a:accent2>
      <a:accent3>
        <a:srgbClr val="D8F0E2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863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вязь">
  <a:themeElements>
    <a:clrScheme name="Связь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ИТ">
  <a:themeElements>
    <a:clrScheme name="ИТ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0000"/>
      </a:accent2>
      <a:accent3>
        <a:srgbClr val="FF6161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2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Медиа">
  <a:themeElements>
    <a:clrScheme name="Меди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CC3399"/>
      </a:accent2>
      <a:accent3>
        <a:srgbClr val="EAADD6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Почта">
  <a:themeElements>
    <a:clrScheme name="Почт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7030A0"/>
      </a:accent2>
      <a:accent3>
        <a:srgbClr val="B17ED8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525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законодательство">
  <a:themeElements>
    <a:clrScheme name="Информатизация госорганов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92D050"/>
      </a:accent2>
      <a:accent3>
        <a:srgbClr val="B8E08C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F91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другое">
  <a:themeElements>
    <a:clrScheme name="общее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4FC8EE"/>
      </a:accent2>
      <a:accent3>
        <a:srgbClr val="85D9F3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759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ЭП_Шаблон 16Х9_МКС</Template>
  <TotalTime>56144</TotalTime>
  <Words>372</Words>
  <Application>Microsoft Office PowerPoint</Application>
  <PresentationFormat>Экран (16:9)</PresentationFormat>
  <Paragraphs>58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29</vt:i4>
      </vt:variant>
      <vt:variant>
        <vt:lpstr>Заголовки слайдов</vt:lpstr>
      </vt:variant>
      <vt:variant>
        <vt:i4>13</vt:i4>
      </vt:variant>
    </vt:vector>
  </HeadingPairs>
  <TitlesOfParts>
    <vt:vector size="42" baseType="lpstr">
      <vt:lpstr>ЭП_Шаблон 16Х9_МКС</vt:lpstr>
      <vt:lpstr>ЭП</vt:lpstr>
      <vt:lpstr>1_ЭП</vt:lpstr>
      <vt:lpstr>Связь</vt:lpstr>
      <vt:lpstr>ИТ</vt:lpstr>
      <vt:lpstr>Медиа</vt:lpstr>
      <vt:lpstr>Почта</vt:lpstr>
      <vt:lpstr>законодательство</vt:lpstr>
      <vt:lpstr>другое</vt:lpstr>
      <vt:lpstr>САЙТ (бренд)</vt:lpstr>
      <vt:lpstr>2_ЭП</vt:lpstr>
      <vt:lpstr>1_шаблон сетка</vt:lpstr>
      <vt:lpstr>3_ЭП</vt:lpstr>
      <vt:lpstr>4_ЭП</vt:lpstr>
      <vt:lpstr>5_ЭП</vt:lpstr>
      <vt:lpstr>6_ЭП</vt:lpstr>
      <vt:lpstr>7_ЭП</vt:lpstr>
      <vt:lpstr>8_ЭП</vt:lpstr>
      <vt:lpstr>9_ЭП</vt:lpstr>
      <vt:lpstr>10_ЭП</vt:lpstr>
      <vt:lpstr>11_ЭП</vt:lpstr>
      <vt:lpstr>12_ЭП</vt:lpstr>
      <vt:lpstr>13_ЭП</vt:lpstr>
      <vt:lpstr>14_ЭП</vt:lpstr>
      <vt:lpstr>15_ЭП</vt:lpstr>
      <vt:lpstr>16_ЭП</vt:lpstr>
      <vt:lpstr>1_ЭП_Шаблон 16Х9_МКС</vt:lpstr>
      <vt:lpstr>2_ЭП_Шаблон 16Х9_МКС</vt:lpstr>
      <vt:lpstr>3_ЭП_Шаблон 16Х9_МКС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Посещаемость мест в Оренбургской области за май 2018 г. </vt:lpstr>
      <vt:lpstr>Презентация PowerPoint</vt:lpstr>
      <vt:lpstr>Презентация PowerPoint</vt:lpstr>
      <vt:lpstr>Презентация PowerPoint</vt:lpstr>
    </vt:vector>
  </TitlesOfParts>
  <Company>minsvyaz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Лёткина</dc:creator>
  <cp:lastModifiedBy>OBRAZ</cp:lastModifiedBy>
  <cp:revision>1331</cp:revision>
  <cp:lastPrinted>2018-09-13T13:46:35Z</cp:lastPrinted>
  <dcterms:created xsi:type="dcterms:W3CDTF">2015-11-12T08:20:47Z</dcterms:created>
  <dcterms:modified xsi:type="dcterms:W3CDTF">2018-12-07T14:29:57Z</dcterms:modified>
  <cp:contentStatus>финал</cp:contentStatus>
</cp:coreProperties>
</file>