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В среднем по РФ</c:v>
                </c:pt>
                <c:pt idx="1">
                  <c:v>Группа А</c:v>
                </c:pt>
                <c:pt idx="2">
                  <c:v>Группа Е</c:v>
                </c:pt>
              </c:strCache>
            </c:strRef>
          </c:cat>
          <c:val>
            <c:numRef>
              <c:f>Лист1!$B$2:$B$4</c:f>
              <c:numCache>
                <c:formatCode>_(* #,##0.00_);_(* \(#,##0.00\);_(* "-"??_);_(@_)</c:formatCode>
                <c:ptCount val="3"/>
                <c:pt idx="0">
                  <c:v>2.0711199999999996</c:v>
                </c:pt>
                <c:pt idx="1">
                  <c:v>0.70791333333333328</c:v>
                </c:pt>
                <c:pt idx="2">
                  <c:v>3.4287461538461534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В среднем по РФ</c:v>
                </c:pt>
                <c:pt idx="1">
                  <c:v>Группа А</c:v>
                </c:pt>
                <c:pt idx="2">
                  <c:v>Группа Е</c:v>
                </c:pt>
              </c:strCache>
            </c:strRef>
          </c:cat>
          <c:val>
            <c:numRef>
              <c:f>Лист1!$C$2:$C$4</c:f>
              <c:numCache>
                <c:formatCode>_(* #,##0.00_);_(* \(#,##0.00\);_(* "-"??_);_(@_)</c:formatCode>
                <c:ptCount val="3"/>
                <c:pt idx="0">
                  <c:v>2.492385882352941</c:v>
                </c:pt>
                <c:pt idx="1">
                  <c:v>0.91803636363636365</c:v>
                </c:pt>
                <c:pt idx="2">
                  <c:v>4.3464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5158016"/>
        <c:axId val="175159552"/>
      </c:barChart>
      <c:catAx>
        <c:axId val="1751580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chemeClr val="accent1">
                    <a:lumMod val="50000"/>
                  </a:schemeClr>
                </a:solidFill>
              </a:defRPr>
            </a:pPr>
            <a:endParaRPr lang="ru-RU"/>
          </a:p>
        </c:txPr>
        <c:crossAx val="175159552"/>
        <c:crosses val="autoZero"/>
        <c:auto val="1"/>
        <c:lblAlgn val="ctr"/>
        <c:lblOffset val="100"/>
        <c:noMultiLvlLbl val="0"/>
      </c:catAx>
      <c:valAx>
        <c:axId val="175159552"/>
        <c:scaling>
          <c:orientation val="minMax"/>
          <c:min val="0"/>
        </c:scaling>
        <c:delete val="0"/>
        <c:axPos val="l"/>
        <c:majorGridlines/>
        <c:numFmt formatCode="_(* #,##0.00_);_(* \(#,##0.00\);_(* &quot;-&quot;??_);_(@_)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chemeClr val="accent1">
                    <a:lumMod val="50000"/>
                  </a:schemeClr>
                </a:solidFill>
              </a:defRPr>
            </a:pPr>
            <a:endParaRPr lang="ru-RU"/>
          </a:p>
        </c:txPr>
        <c:crossAx val="17515801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b="1">
              <a:solidFill>
                <a:schemeClr val="accent1">
                  <a:lumMod val="50000"/>
                </a:schemeClr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В среднем по РФ</c:v>
                </c:pt>
                <c:pt idx="1">
                  <c:v>Группа А</c:v>
                </c:pt>
                <c:pt idx="2">
                  <c:v>Группа Е</c:v>
                </c:pt>
              </c:strCache>
            </c:strRef>
          </c:cat>
          <c:val>
            <c:numRef>
              <c:f>Лист1!$B$2:$B$4</c:f>
              <c:numCache>
                <c:formatCode>_(* #,##0.00_);_(* \(#,##0.00\);_(* "-"??_);_(@_)</c:formatCode>
                <c:ptCount val="3"/>
                <c:pt idx="0">
                  <c:v>1.8584188235294117</c:v>
                </c:pt>
                <c:pt idx="1">
                  <c:v>1.1218250000000001</c:v>
                </c:pt>
                <c:pt idx="2">
                  <c:v>2.7857750000000001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В среднем по РФ</c:v>
                </c:pt>
                <c:pt idx="1">
                  <c:v>Группа А</c:v>
                </c:pt>
                <c:pt idx="2">
                  <c:v>Группа Е</c:v>
                </c:pt>
              </c:strCache>
            </c:strRef>
          </c:cat>
          <c:val>
            <c:numRef>
              <c:f>Лист1!$C$2:$C$4</c:f>
              <c:numCache>
                <c:formatCode>_(* #,##0.00_);_(* \(#,##0.00\);_(* "-"??_);_(@_)</c:formatCode>
                <c:ptCount val="3"/>
                <c:pt idx="0">
                  <c:v>1.9451929411764699</c:v>
                </c:pt>
                <c:pt idx="1">
                  <c:v>1.2682666666666667</c:v>
                </c:pt>
                <c:pt idx="2">
                  <c:v>2.565091666666667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5815296"/>
        <c:axId val="175817088"/>
      </c:barChart>
      <c:catAx>
        <c:axId val="175815296"/>
        <c:scaling>
          <c:orientation val="minMax"/>
        </c:scaling>
        <c:delete val="0"/>
        <c:axPos val="b"/>
        <c:majorTickMark val="out"/>
        <c:minorTickMark val="none"/>
        <c:tickLblPos val="nextTo"/>
        <c:crossAx val="175817088"/>
        <c:crosses val="autoZero"/>
        <c:auto val="1"/>
        <c:lblAlgn val="ctr"/>
        <c:lblOffset val="100"/>
        <c:noMultiLvlLbl val="0"/>
      </c:catAx>
      <c:valAx>
        <c:axId val="175817088"/>
        <c:scaling>
          <c:orientation val="minMax"/>
        </c:scaling>
        <c:delete val="0"/>
        <c:axPos val="l"/>
        <c:majorGridlines/>
        <c:numFmt formatCode="_(* #,##0.00_);_(* \(#,##0.00\);_(* &quot;-&quot;??_);_(@_)" sourceLinked="1"/>
        <c:majorTickMark val="out"/>
        <c:minorTickMark val="none"/>
        <c:tickLblPos val="nextTo"/>
        <c:crossAx val="17581529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lang="ru-RU" sz="1800" b="1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В среднем по РФ</c:v>
                </c:pt>
                <c:pt idx="1">
                  <c:v>Группа А</c:v>
                </c:pt>
                <c:pt idx="2">
                  <c:v>Группа Е</c:v>
                </c:pt>
              </c:strCache>
            </c:strRef>
          </c:cat>
          <c:val>
            <c:numRef>
              <c:f>Лист1!$B$2:$B$4</c:f>
              <c:numCache>
                <c:formatCode>_(* #,##0.00_);_(* \(#,##0.00\);_(* "-"??_);_(@_)</c:formatCode>
                <c:ptCount val="3"/>
                <c:pt idx="0">
                  <c:v>28.399611387208015</c:v>
                </c:pt>
                <c:pt idx="1">
                  <c:v>10.480079244264685</c:v>
                </c:pt>
                <c:pt idx="2">
                  <c:v>37.662269307420445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В среднем по РФ</c:v>
                </c:pt>
                <c:pt idx="1">
                  <c:v>Группа А</c:v>
                </c:pt>
                <c:pt idx="2">
                  <c:v>Группа Е</c:v>
                </c:pt>
              </c:strCache>
            </c:strRef>
          </c:cat>
          <c:val>
            <c:numRef>
              <c:f>Лист1!$C$2:$C$4</c:f>
              <c:numCache>
                <c:formatCode>_(* #,##0.00_);_(* \(#,##0.00\);_(* "-"??_);_(@_)</c:formatCode>
                <c:ptCount val="3"/>
                <c:pt idx="0">
                  <c:v>29.070031846900971</c:v>
                </c:pt>
                <c:pt idx="1">
                  <c:v>17.816364630257645</c:v>
                </c:pt>
                <c:pt idx="2">
                  <c:v>39.730139077461395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1952384"/>
        <c:axId val="231953920"/>
      </c:barChart>
      <c:catAx>
        <c:axId val="2319523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chemeClr val="accent1">
                    <a:lumMod val="50000"/>
                  </a:schemeClr>
                </a:solidFill>
              </a:defRPr>
            </a:pPr>
            <a:endParaRPr lang="ru-RU"/>
          </a:p>
        </c:txPr>
        <c:crossAx val="231953920"/>
        <c:crosses val="autoZero"/>
        <c:auto val="1"/>
        <c:lblAlgn val="ctr"/>
        <c:lblOffset val="100"/>
        <c:noMultiLvlLbl val="0"/>
      </c:catAx>
      <c:valAx>
        <c:axId val="231953920"/>
        <c:scaling>
          <c:orientation val="minMax"/>
        </c:scaling>
        <c:delete val="0"/>
        <c:axPos val="l"/>
        <c:majorGridlines/>
        <c:numFmt formatCode="_(* #,##0.00_);_(* \(#,##0.00\);_(* &quot;-&quot;??_);_(@_)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chemeClr val="accent1">
                    <a:lumMod val="50000"/>
                  </a:schemeClr>
                </a:solidFill>
              </a:defRPr>
            </a:pPr>
            <a:endParaRPr lang="ru-RU"/>
          </a:p>
        </c:txPr>
        <c:crossAx val="23195238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b="1">
              <a:solidFill>
                <a:schemeClr val="accent1">
                  <a:lumMod val="50000"/>
                </a:schemeClr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114263099311539"/>
          <c:y val="5.2137162804836192E-2"/>
          <c:w val="0.48857374879422133"/>
          <c:h val="0.9478628211819342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Предъявление в процессе проверки новых, неожиданных для компании обязательных требований</c:v>
                </c:pt>
                <c:pt idx="1">
                  <c:v>Противоречия обязательных требований, предъявляемых различными органами</c:v>
                </c:pt>
                <c:pt idx="2">
                  <c:v>Устаревание обязательных требований, несоответствие современному уровню развития науки, техники</c:v>
                </c:pt>
                <c:pt idx="3">
                  <c:v>Дублирование обязательных требований</c:v>
                </c:pt>
                <c:pt idx="4">
                  <c:v>Отсутствие связи между обязательными требованиями и безопасностью, требования предъявляются к качеству продукции и т.д.</c:v>
                </c:pt>
                <c:pt idx="5">
                  <c:v>Более жесткие обязательные требования, чем у компаний, ведущих аналогичную детальность в странах ЕАЭС</c:v>
                </c:pt>
                <c:pt idx="6">
                  <c:v>Недоступность обязательных требований</c:v>
                </c:pt>
              </c:strCache>
            </c:strRef>
          </c:cat>
          <c:val>
            <c:numRef>
              <c:f>Лист1!$B$2:$B$8</c:f>
              <c:numCache>
                <c:formatCode>0.0</c:formatCode>
                <c:ptCount val="7"/>
                <c:pt idx="0">
                  <c:v>52</c:v>
                </c:pt>
                <c:pt idx="1">
                  <c:v>39.200000000000003</c:v>
                </c:pt>
                <c:pt idx="2">
                  <c:v>28.4</c:v>
                </c:pt>
                <c:pt idx="3">
                  <c:v>27.5</c:v>
                </c:pt>
                <c:pt idx="4">
                  <c:v>24.5</c:v>
                </c:pt>
                <c:pt idx="5">
                  <c:v>12.7</c:v>
                </c:pt>
                <c:pt idx="6">
                  <c:v>9.8000000000000007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75085056"/>
        <c:axId val="177345280"/>
      </c:barChart>
      <c:catAx>
        <c:axId val="17508505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 rot="0" vert="horz"/>
          <a:lstStyle/>
          <a:p>
            <a:pPr>
              <a:defRPr sz="1500">
                <a:latin typeface="Calibri" panose="020F0502020204030204" pitchFamily="34" charset="0"/>
                <a:cs typeface="Calibri" panose="020F0502020204030204" pitchFamily="34" charset="0"/>
              </a:defRPr>
            </a:pPr>
            <a:endParaRPr lang="ru-RU"/>
          </a:p>
        </c:txPr>
        <c:crossAx val="177345280"/>
        <c:crosses val="autoZero"/>
        <c:auto val="1"/>
        <c:lblAlgn val="ctr"/>
        <c:lblOffset val="100"/>
        <c:noMultiLvlLbl val="0"/>
      </c:catAx>
      <c:valAx>
        <c:axId val="177345280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one"/>
        <c:crossAx val="1750850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2B0BBC-3AD2-436A-B18B-289D8F862E33}" type="datetimeFigureOut">
              <a:rPr lang="ru-RU" smtClean="0"/>
              <a:t>10.12.2018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868A41-4C19-4DCE-9C64-0422E9DD39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118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06ABE-A305-489E-AE67-8975C089E910}" type="datetime1">
              <a:rPr lang="ru-RU" smtClean="0"/>
              <a:t>10.12.2018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6B36C-E3C1-4830-A82A-AF9CD99E3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2536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79BF6-0473-4087-B298-DAD773830053}" type="datetime1">
              <a:rPr lang="ru-RU" smtClean="0"/>
              <a:t>10.12.2018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6B36C-E3C1-4830-A82A-AF9CD99E3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947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5FD3E-2742-4FF3-9586-16B038372A67}" type="datetime1">
              <a:rPr lang="ru-RU" smtClean="0"/>
              <a:t>10.12.2018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6B36C-E3C1-4830-A82A-AF9CD99E3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07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3AAC8-85FD-418B-A48D-434441411BE8}" type="datetime1">
              <a:rPr lang="ru-RU" smtClean="0"/>
              <a:t>10.12.2018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6B36C-E3C1-4830-A82A-AF9CD99E3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554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AB249-E7E6-475D-81BE-B0AD271CF3EB}" type="datetime1">
              <a:rPr lang="ru-RU" smtClean="0"/>
              <a:t>10.12.2018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6B36C-E3C1-4830-A82A-AF9CD99E3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299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3DC0E-4376-4905-9B3B-E1DF3C26FE31}" type="datetime1">
              <a:rPr lang="ru-RU" smtClean="0"/>
              <a:t>10.12.2018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6B36C-E3C1-4830-A82A-AF9CD99E3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26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894D2-6885-4C6B-9475-2D3CC4324B5D}" type="datetime1">
              <a:rPr lang="ru-RU" smtClean="0"/>
              <a:t>10.12.2018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6B36C-E3C1-4830-A82A-AF9CD99E3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91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AE1BE-E153-44E6-9ECA-99D078B1F8DF}" type="datetime1">
              <a:rPr lang="ru-RU" smtClean="0"/>
              <a:t>10.12.2018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6B36C-E3C1-4830-A82A-AF9CD99E3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024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E7FA-21D3-42DE-99EB-5A954575B1C5}" type="datetime1">
              <a:rPr lang="ru-RU" smtClean="0"/>
              <a:t>10.12.2018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6B36C-E3C1-4830-A82A-AF9CD99E3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063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A0B5A-C347-402F-8444-F9D192103564}" type="datetime1">
              <a:rPr lang="ru-RU" smtClean="0"/>
              <a:t>10.12.2018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6B36C-E3C1-4830-A82A-AF9CD99E3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067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3EBED-21BC-4F16-B442-03E86E0EF6DE}" type="datetime1">
              <a:rPr lang="ru-RU" smtClean="0"/>
              <a:t>10.12.2018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6B36C-E3C1-4830-A82A-AF9CD99E3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596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E77C1-D269-4706-AF56-703811F0CBB6}" type="datetime1">
              <a:rPr lang="ru-RU" smtClean="0"/>
              <a:t>10.12.2018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6B36C-E3C1-4830-A82A-AF9CD99E3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704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916832"/>
            <a:ext cx="7772400" cy="1872208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Совершенствование контрольно-надзорной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деятельности: взгляд бизнеса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Президент РСПП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Александр Шохин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46736"/>
            <a:ext cx="1145030" cy="1116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3263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7494"/>
            <a:ext cx="1145030" cy="1116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1620472"/>
              </p:ext>
            </p:extLst>
          </p:nvPr>
        </p:nvGraphicFramePr>
        <p:xfrm>
          <a:off x="752027" y="1554977"/>
          <a:ext cx="7094563" cy="2288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22600" y="216199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Национальный рейтинг состояния инвестиционного климата в субъектах РФ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2600" y="3901698"/>
            <a:ext cx="65562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Среднее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кол-во контрольно-надзорных мероприятий в год, шт.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415987090"/>
              </p:ext>
            </p:extLst>
          </p:nvPr>
        </p:nvGraphicFramePr>
        <p:xfrm>
          <a:off x="772189" y="4271030"/>
          <a:ext cx="7204349" cy="21853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6B36C-E3C1-4830-A82A-AF9CD99E3CE9}" type="slidenum">
              <a:rPr lang="ru-RU" smtClean="0"/>
              <a:t>2</a:t>
            </a:fld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619672" y="862530"/>
            <a:ext cx="6336704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22600" y="945594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Количество запрошенных дополнительных документов у предприятия в год, шт.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880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7494"/>
            <a:ext cx="1145030" cy="1116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22600" y="216199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Взгляд бизнеса на систему контроля-надзора: опрос РСПП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6B36C-E3C1-4830-A82A-AF9CD99E3CE9}" type="slidenum">
              <a:rPr lang="ru-RU" smtClean="0"/>
              <a:t>3</a:t>
            </a:fld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619672" y="692696"/>
            <a:ext cx="6336704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55776" y="3308791"/>
            <a:ext cx="3935376" cy="120032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Почти 40 % компаний сталкиваются с требованием избыточного, по сравнению с законом, числа </a:t>
            </a:r>
            <a:r>
              <a:rPr lang="ru-RU" b="1" dirty="0" smtClean="0">
                <a:solidFill>
                  <a:schemeClr val="bg1"/>
                </a:solidFill>
              </a:rPr>
              <a:t>документов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91091" y="4798893"/>
            <a:ext cx="3935376" cy="6463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b="1">
                <a:solidFill>
                  <a:schemeClr val="bg1"/>
                </a:solidFill>
              </a:defRPr>
            </a:lvl1pPr>
          </a:lstStyle>
          <a:p>
            <a:pPr algn="ctr"/>
            <a:r>
              <a:rPr lang="ru-RU" dirty="0"/>
              <a:t>Плановые проверки проходили в 87% компаний, </a:t>
            </a:r>
            <a:r>
              <a:rPr lang="ru-RU" dirty="0" smtClean="0"/>
              <a:t>внеплановые </a:t>
            </a:r>
            <a:r>
              <a:rPr lang="ru-RU" dirty="0"/>
              <a:t>– в 47</a:t>
            </a:r>
            <a:r>
              <a:rPr lang="ru-RU" dirty="0" smtClean="0"/>
              <a:t>%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047420" y="1519624"/>
            <a:ext cx="3935376" cy="147732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37 % компаний считают чрезмерное контрольно-надзорное давление на </a:t>
            </a:r>
            <a:r>
              <a:rPr lang="ru-RU" b="1" dirty="0">
                <a:solidFill>
                  <a:schemeClr val="bg1"/>
                </a:solidFill>
              </a:rPr>
              <a:t>бизнес </a:t>
            </a:r>
            <a:r>
              <a:rPr lang="ru-RU" b="1" dirty="0" smtClean="0">
                <a:solidFill>
                  <a:schemeClr val="bg1"/>
                </a:solidFill>
              </a:rPr>
              <a:t>ограничителем для предпринимательской </a:t>
            </a:r>
            <a:r>
              <a:rPr lang="ru-RU" b="1" dirty="0">
                <a:solidFill>
                  <a:schemeClr val="bg1"/>
                </a:solidFill>
              </a:rPr>
              <a:t>деятельности в России 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118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6B36C-E3C1-4830-A82A-AF9CD99E3CE9}" type="slidenum">
              <a:rPr lang="ru-RU" smtClean="0"/>
              <a:t>4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187624" y="1591925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Доля компаний, столкнувшихся с давлением со стороны органов власти или естественных монополий, %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7494"/>
            <a:ext cx="1145030" cy="1116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19061823"/>
              </p:ext>
            </p:extLst>
          </p:nvPr>
        </p:nvGraphicFramePr>
        <p:xfrm>
          <a:off x="595486" y="2348880"/>
          <a:ext cx="7920880" cy="2288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11560" y="5227459"/>
            <a:ext cx="7920880" cy="6463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Опрос РСПП: по итогам 2017 г. коррупцию считали ограничителем для развития 15 % компаний, в 2010 году так считали почти 50 % респондентов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2600" y="216199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Национальный рейтинг состояния инвестиционного климата в субъектах РФ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619672" y="862530"/>
            <a:ext cx="6336704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050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7494"/>
            <a:ext cx="1145030" cy="1116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22600" y="216199"/>
            <a:ext cx="7153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Опро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с РСПП: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проблемы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, связанные с обязательными требованиями со стороны КНО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6B36C-E3C1-4830-A82A-AF9CD99E3CE9}" type="slidenum">
              <a:rPr lang="ru-RU" smtClean="0"/>
              <a:t>5</a:t>
            </a:fld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619672" y="880096"/>
            <a:ext cx="6768752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1594886785"/>
              </p:ext>
            </p:extLst>
          </p:nvPr>
        </p:nvGraphicFramePr>
        <p:xfrm>
          <a:off x="467544" y="980728"/>
          <a:ext cx="8459704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19858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7494"/>
            <a:ext cx="1145030" cy="1116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22600" y="216199"/>
            <a:ext cx="7153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Направления совершенствования системы контроля-надзора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6B36C-E3C1-4830-A82A-AF9CD99E3CE9}" type="slidenum">
              <a:rPr lang="ru-RU" smtClean="0"/>
              <a:t>6</a:t>
            </a:fld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619672" y="692696"/>
            <a:ext cx="6768752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295390" y="1252183"/>
            <a:ext cx="6865824" cy="646331"/>
          </a:xfrm>
          <a:prstGeom prst="rect">
            <a:avLst/>
          </a:prstGeom>
          <a:noFill/>
          <a:ln w="3175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Включение  мероприятий по реформированию системы контроля надзора в стратегические документы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52027" y="2348880"/>
            <a:ext cx="2811861" cy="6463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Отказ от устаревших требований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3055" y="5157192"/>
            <a:ext cx="2811861" cy="6463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Внедрение п</a:t>
            </a:r>
            <a:r>
              <a:rPr lang="en-US" dirty="0" err="1" smtClean="0"/>
              <a:t>ринц</a:t>
            </a:r>
            <a:r>
              <a:rPr lang="ru-RU" dirty="0"/>
              <a:t>и</a:t>
            </a:r>
            <a:r>
              <a:rPr lang="en-US" dirty="0" smtClean="0"/>
              <a:t>п</a:t>
            </a:r>
            <a:r>
              <a:rPr lang="ru-RU" dirty="0" smtClean="0"/>
              <a:t>а </a:t>
            </a:r>
            <a:r>
              <a:rPr lang="en-US" dirty="0" smtClean="0"/>
              <a:t>“</a:t>
            </a:r>
            <a:r>
              <a:rPr lang="en-US" dirty="0"/>
              <a:t>1 in 2 out”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713057" y="2348880"/>
            <a:ext cx="2811861" cy="120032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Совершенствование механизма чек-листов, включая ограничение количества вопросов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5713056" y="3789040"/>
            <a:ext cx="2811861" cy="120032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Совершенствование законодательства </a:t>
            </a:r>
            <a:r>
              <a:rPr lang="ru-RU" dirty="0"/>
              <a:t>об административных правонарушениях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5758" y="3284984"/>
            <a:ext cx="2811861" cy="203132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Определение порядка </a:t>
            </a:r>
            <a:r>
              <a:rPr lang="ru-RU" dirty="0"/>
              <a:t>участия бизнеса в реализации </a:t>
            </a:r>
            <a:r>
              <a:rPr lang="ru-RU" dirty="0" smtClean="0"/>
              <a:t>стратегических документов в контрольно-надзорной сфере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45020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210</Words>
  <Application>Microsoft Office PowerPoint</Application>
  <PresentationFormat>Экран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Совершенствование контрольно-надзорной деятельности: взгляд бизнеса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Контроль-надзор: узкое место делового климата</dc:title>
  <dc:creator>Глухова Мария Николаевна</dc:creator>
  <cp:lastModifiedBy>Глухова Мария Николаевна</cp:lastModifiedBy>
  <cp:revision>13</cp:revision>
  <dcterms:created xsi:type="dcterms:W3CDTF">2018-12-03T15:46:37Z</dcterms:created>
  <dcterms:modified xsi:type="dcterms:W3CDTF">2018-12-10T13:08:22Z</dcterms:modified>
</cp:coreProperties>
</file>